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42" r:id="rId11"/>
    <p:sldId id="343" r:id="rId12"/>
    <p:sldId id="357" r:id="rId13"/>
    <p:sldId id="358" r:id="rId14"/>
    <p:sldId id="359" r:id="rId15"/>
    <p:sldId id="360" r:id="rId16"/>
    <p:sldId id="344" r:id="rId17"/>
    <p:sldId id="345" r:id="rId18"/>
    <p:sldId id="346" r:id="rId19"/>
    <p:sldId id="361" r:id="rId20"/>
    <p:sldId id="362" r:id="rId21"/>
    <p:sldId id="265" r:id="rId22"/>
    <p:sldId id="266" r:id="rId23"/>
    <p:sldId id="267" r:id="rId24"/>
    <p:sldId id="305" r:id="rId25"/>
    <p:sldId id="268" r:id="rId26"/>
    <p:sldId id="269" r:id="rId27"/>
    <p:sldId id="270" r:id="rId28"/>
    <p:sldId id="271" r:id="rId29"/>
    <p:sldId id="272" r:id="rId30"/>
    <p:sldId id="277" r:id="rId31"/>
    <p:sldId id="278" r:id="rId32"/>
    <p:sldId id="279" r:id="rId33"/>
    <p:sldId id="280" r:id="rId34"/>
    <p:sldId id="273" r:id="rId35"/>
    <p:sldId id="274" r:id="rId36"/>
    <p:sldId id="275" r:id="rId37"/>
    <p:sldId id="276" r:id="rId38"/>
    <p:sldId id="330" r:id="rId39"/>
    <p:sldId id="331" r:id="rId40"/>
    <p:sldId id="332" r:id="rId41"/>
    <p:sldId id="333" r:id="rId42"/>
    <p:sldId id="374" r:id="rId43"/>
    <p:sldId id="335" r:id="rId44"/>
    <p:sldId id="334" r:id="rId45"/>
    <p:sldId id="37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82" r:id="rId56"/>
    <p:sldId id="283" r:id="rId57"/>
    <p:sldId id="284" r:id="rId58"/>
    <p:sldId id="295" r:id="rId59"/>
    <p:sldId id="310" r:id="rId60"/>
    <p:sldId id="296" r:id="rId61"/>
    <p:sldId id="297" r:id="rId62"/>
    <p:sldId id="309" r:id="rId63"/>
    <p:sldId id="365" r:id="rId64"/>
    <p:sldId id="355" r:id="rId65"/>
    <p:sldId id="356" r:id="rId66"/>
    <p:sldId id="281" r:id="rId67"/>
    <p:sldId id="311" r:id="rId68"/>
    <p:sldId id="366" r:id="rId69"/>
    <p:sldId id="298" r:id="rId70"/>
    <p:sldId id="306" r:id="rId71"/>
    <p:sldId id="307" r:id="rId72"/>
    <p:sldId id="308" r:id="rId73"/>
    <p:sldId id="367" r:id="rId74"/>
    <p:sldId id="336" r:id="rId75"/>
    <p:sldId id="337" r:id="rId76"/>
    <p:sldId id="338" r:id="rId77"/>
    <p:sldId id="301" r:id="rId78"/>
    <p:sldId id="325" r:id="rId79"/>
    <p:sldId id="326" r:id="rId80"/>
    <p:sldId id="327" r:id="rId81"/>
    <p:sldId id="303" r:id="rId82"/>
    <p:sldId id="304" r:id="rId83"/>
    <p:sldId id="328" r:id="rId84"/>
    <p:sldId id="329" r:id="rId85"/>
    <p:sldId id="299" r:id="rId86"/>
    <p:sldId id="324" r:id="rId87"/>
    <p:sldId id="341" r:id="rId88"/>
    <p:sldId id="340" r:id="rId89"/>
    <p:sldId id="339" r:id="rId90"/>
    <p:sldId id="316" r:id="rId91"/>
    <p:sldId id="317" r:id="rId92"/>
    <p:sldId id="318" r:id="rId93"/>
    <p:sldId id="319" r:id="rId94"/>
    <p:sldId id="371" r:id="rId95"/>
    <p:sldId id="368" r:id="rId96"/>
    <p:sldId id="369" r:id="rId97"/>
    <p:sldId id="370" r:id="rId98"/>
    <p:sldId id="377" r:id="rId99"/>
    <p:sldId id="312" r:id="rId100"/>
    <p:sldId id="313" r:id="rId101"/>
    <p:sldId id="314" r:id="rId102"/>
    <p:sldId id="315" r:id="rId103"/>
    <p:sldId id="302" r:id="rId104"/>
    <p:sldId id="322" r:id="rId105"/>
    <p:sldId id="320" r:id="rId106"/>
    <p:sldId id="285" r:id="rId107"/>
    <p:sldId id="321" r:id="rId108"/>
    <p:sldId id="323" r:id="rId109"/>
    <p:sldId id="372" r:id="rId110"/>
    <p:sldId id="347" r:id="rId111"/>
    <p:sldId id="348" r:id="rId112"/>
    <p:sldId id="349" r:id="rId113"/>
    <p:sldId id="376" r:id="rId114"/>
    <p:sldId id="378" r:id="rId115"/>
    <p:sldId id="379" r:id="rId116"/>
    <p:sldId id="350" r:id="rId117"/>
    <p:sldId id="382" r:id="rId118"/>
    <p:sldId id="381" r:id="rId119"/>
    <p:sldId id="383" r:id="rId120"/>
    <p:sldId id="373" r:id="rId121"/>
    <p:sldId id="351" r:id="rId122"/>
    <p:sldId id="352" r:id="rId123"/>
    <p:sldId id="353" r:id="rId124"/>
    <p:sldId id="354" r:id="rId1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003399"/>
    <a:srgbClr val="CC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296" autoAdjust="0"/>
    <p:restoredTop sz="92718" autoAdjust="0"/>
  </p:normalViewPr>
  <p:slideViewPr>
    <p:cSldViewPr>
      <p:cViewPr varScale="1">
        <p:scale>
          <a:sx n="69" d="100"/>
          <a:sy n="69" d="100"/>
        </p:scale>
        <p:origin x="-12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F007B-70A5-4A00-ABAF-69E8E50199FF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0AEB2-9B27-4B2B-80E7-67AD0EBB1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0AEB2-9B27-4B2B-80E7-67AD0EBB1E3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0AEB2-9B27-4B2B-80E7-67AD0EBB1E3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0AEB2-9B27-4B2B-80E7-67AD0EBB1E3B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0AEB2-9B27-4B2B-80E7-67AD0EBB1E3B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0AEB2-9B27-4B2B-80E7-67AD0EBB1E3B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0AEB2-9B27-4B2B-80E7-67AD0EBB1E3B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0AEB2-9B27-4B2B-80E7-67AD0EBB1E3B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8DE19EC4-B1EB-4D60-A5BA-75E6102095E3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8955B25-A248-4298-A213-B6ADFEE34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9EC4-B1EB-4D60-A5BA-75E6102095E3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5B25-A248-4298-A213-B6ADFEE34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9EC4-B1EB-4D60-A5BA-75E6102095E3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5B25-A248-4298-A213-B6ADFEE34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8DE19EC4-B1EB-4D60-A5BA-75E6102095E3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5B25-A248-4298-A213-B6ADFEE34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8DE19EC4-B1EB-4D60-A5BA-75E6102095E3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8955B25-A248-4298-A213-B6ADFEE3437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DE19EC4-B1EB-4D60-A5BA-75E6102095E3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8955B25-A248-4298-A213-B6ADFEE34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8DE19EC4-B1EB-4D60-A5BA-75E6102095E3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8955B25-A248-4298-A213-B6ADFEE34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9EC4-B1EB-4D60-A5BA-75E6102095E3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5B25-A248-4298-A213-B6ADFEE34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DE19EC4-B1EB-4D60-A5BA-75E6102095E3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8955B25-A248-4298-A213-B6ADFEE34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8DE19EC4-B1EB-4D60-A5BA-75E6102095E3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8955B25-A248-4298-A213-B6ADFEE34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8DE19EC4-B1EB-4D60-A5BA-75E6102095E3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8955B25-A248-4298-A213-B6ADFEE34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0">
              <a:schemeClr val="accent4">
                <a:lumMod val="60000"/>
                <a:lumOff val="40000"/>
              </a:schemeClr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8DE19EC4-B1EB-4D60-A5BA-75E6102095E3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8955B25-A248-4298-A213-B6ADFEE34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med">
    <p:pull dir="rd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9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4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8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1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eg"/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5.jpeg"/><Relationship Id="rId4" Type="http://schemas.openxmlformats.org/officeDocument/2006/relationships/image" Target="../media/image314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9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eg"/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4.jpeg"/><Relationship Id="rId4" Type="http://schemas.openxmlformats.org/officeDocument/2006/relationships/image" Target="../media/image32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eg"/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7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0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jpeg"/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4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eg"/><Relationship Id="rId2" Type="http://schemas.openxmlformats.org/officeDocument/2006/relationships/image" Target="../media/image3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7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1.jpeg"/><Relationship Id="rId4" Type="http://schemas.openxmlformats.org/officeDocument/2006/relationships/image" Target="../media/image340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eg"/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jpeg"/><Relationship Id="rId5" Type="http://schemas.openxmlformats.org/officeDocument/2006/relationships/image" Target="../media/image349.jpeg"/><Relationship Id="rId4" Type="http://schemas.openxmlformats.org/officeDocument/2006/relationships/image" Target="../media/image348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jpeg"/><Relationship Id="rId2" Type="http://schemas.openxmlformats.org/officeDocument/2006/relationships/image" Target="../media/image3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4.jpeg"/><Relationship Id="rId4" Type="http://schemas.openxmlformats.org/officeDocument/2006/relationships/image" Target="../media/image353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jpeg"/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jpeg"/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0.jpeg"/><Relationship Id="rId4" Type="http://schemas.openxmlformats.org/officeDocument/2006/relationships/image" Target="../media/image3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10" Type="http://schemas.openxmlformats.org/officeDocument/2006/relationships/image" Target="../media/image122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5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7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jpeg"/><Relationship Id="rId5" Type="http://schemas.openxmlformats.org/officeDocument/2006/relationships/image" Target="../media/image279.jpeg"/><Relationship Id="rId4" Type="http://schemas.openxmlformats.org/officeDocument/2006/relationships/image" Target="../media/image27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4.jpeg"/><Relationship Id="rId5" Type="http://schemas.openxmlformats.org/officeDocument/2006/relationships/image" Target="../media/image283.jpeg"/><Relationship Id="rId4" Type="http://schemas.openxmlformats.org/officeDocument/2006/relationships/image" Target="../media/image282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0.jpeg"/><Relationship Id="rId4" Type="http://schemas.openxmlformats.org/officeDocument/2006/relationships/image" Target="../media/image28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3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ѕѕѕѕ_0.t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1981200"/>
            <a:ext cx="4114800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4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Тема: </a:t>
            </a:r>
          </a:p>
          <a:p>
            <a:pPr algn="ctr"/>
            <a:r>
              <a:rPr lang="sr-Cyrl-CS" sz="4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,,Кроз игру ка правилном развоју говора“</a:t>
            </a:r>
            <a:endParaRPr lang="en-US" sz="40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5288340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2400" dirty="0" smtClean="0">
                <a:ln w="50800"/>
                <a:solidFill>
                  <a:schemeClr val="bg1">
                    <a:shade val="50000"/>
                  </a:schemeClr>
                </a:solidFill>
                <a:cs typeface="Arial" pitchFamily="34" charset="0"/>
              </a:rPr>
              <a:t>  </a:t>
            </a:r>
            <a:r>
              <a:rPr lang="sr-Cyrl-CS" sz="2000" dirty="0" smtClean="0">
                <a:ln w="50800"/>
                <a:solidFill>
                  <a:schemeClr val="bg1">
                    <a:shade val="50000"/>
                  </a:schemeClr>
                </a:solidFill>
                <a:cs typeface="Arial" pitchFamily="34" charset="0"/>
              </a:rPr>
              <a:t>Тим васпитача вртића ,,Бубамара” у сарадњи са логопедом</a:t>
            </a: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3124200" cy="276941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TextBox 3"/>
          <p:cNvSpPr txBox="1"/>
          <p:nvPr/>
        </p:nvSpPr>
        <p:spPr>
          <a:xfrm>
            <a:off x="914400" y="29718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Cyrl-CS" sz="2400" dirty="0" smtClean="0"/>
              <a:t> </a:t>
            </a: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Грицкање горњим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зубима доњу усну</a:t>
            </a:r>
          </a:p>
          <a:p>
            <a:pPr>
              <a:buFont typeface="Wingdings" pitchFamily="2" charset="2"/>
              <a:buChar char="§"/>
            </a:pP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Грицкење доњим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зубима горњу усну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4" descr="HPIM5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3791068"/>
            <a:ext cx="4114800" cy="306693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 descr="HPIM58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04658"/>
            <a:ext cx="3962400" cy="2953342"/>
          </a:xfrm>
          <a:prstGeom prst="flowChartAlternateProcess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9" name="Picture 8" descr="HPIM58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5400" y="0"/>
            <a:ext cx="3782695" cy="2819400"/>
          </a:xfrm>
          <a:prstGeom prst="flowChartAlternateProcess">
            <a:avLst/>
          </a:prstGeom>
          <a:scene3d>
            <a:camera prst="perspectiveLef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PIM52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0"/>
            <a:ext cx="4495800" cy="318052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Fron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6" name="Picture 5" descr="HPIM52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3223118"/>
            <a:ext cx="4876800" cy="363488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7" name="Picture 6" descr="HPIM52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 flipV="1">
            <a:off x="-433559" y="1195559"/>
            <a:ext cx="5798820" cy="432210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Above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2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4648200" cy="3464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HPIM52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2895600"/>
            <a:ext cx="4876800" cy="3634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PIM52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2895600"/>
            <a:ext cx="4980940" cy="37125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bliqueTopRigh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HPIM52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228600"/>
            <a:ext cx="4571999" cy="31791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 descr="HPIM52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28600"/>
            <a:ext cx="4265295" cy="31791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432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323"/>
            <a:ext cx="9144000" cy="6813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762000"/>
            <a:ext cx="5715000" cy="1642348"/>
          </a:xfrm>
          <a:prstGeom prst="irregularSeal1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Наша прича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5486400"/>
            <a:ext cx="73152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Корелација са говорним стваралаштвом, богаћењем речника, кориговањем и утврђивањем гласова 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6470" y="21298"/>
            <a:ext cx="4367530" cy="3255302"/>
          </a:xfrm>
          <a:prstGeom prst="roundRect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3" name="Picture 2" descr="HPIM54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4107" y="0"/>
            <a:ext cx="4447507" cy="3314912"/>
          </a:xfrm>
          <a:prstGeom prst="roundRect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4" name="Picture 3" descr="HPIM54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43245" y="3276600"/>
            <a:ext cx="4890956" cy="3645433"/>
          </a:xfrm>
          <a:prstGeom prst="roundRect">
            <a:avLst/>
          </a:prstGeom>
          <a:ln>
            <a:noFill/>
          </a:ln>
          <a:effectLst/>
          <a:scene3d>
            <a:camera prst="obliqueTopRigh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4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5661" y="0"/>
            <a:ext cx="4498340" cy="33528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3" name="Picture 2" descr="HPIM54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3425" y="3429000"/>
            <a:ext cx="4600575" cy="34290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11" name="Picture 10" descr="HPIM54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 flipV="1">
            <a:off x="-807085" y="1188085"/>
            <a:ext cx="6338570" cy="4724400"/>
          </a:xfrm>
          <a:prstGeom prst="roundRect">
            <a:avLst/>
          </a:prstGeom>
          <a:scene3d>
            <a:camera prst="perspectiveAbove"/>
            <a:lightRig rig="threePt" dir="t"/>
          </a:scene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PIM54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600575" cy="3429000"/>
          </a:xfrm>
          <a:prstGeom prst="flowChartAlternateProcess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Picture 5" descr="HPIM54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0"/>
            <a:ext cx="4648200" cy="3464497"/>
          </a:xfrm>
          <a:prstGeom prst="flowChartAlternateProcess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" name="Picture 6" descr="HPIM54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600575" cy="3429000"/>
          </a:xfrm>
          <a:prstGeom prst="flowChartAlternateProcess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Picture 7" descr="HPIM54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3372203"/>
            <a:ext cx="4648200" cy="3464497"/>
          </a:xfrm>
          <a:prstGeom prst="flowChartAlternateProcess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4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298"/>
            <a:ext cx="9144000" cy="6815404"/>
          </a:xfrm>
          <a:prstGeom prst="round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4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383915" y="807085"/>
            <a:ext cx="6338570" cy="4724400"/>
          </a:xfrm>
          <a:prstGeom prst="roundRect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" name="Picture 2" descr="HPIM54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0795" y="2753995"/>
            <a:ext cx="4702810" cy="3505200"/>
          </a:xfrm>
          <a:prstGeom prst="roundRect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" name="Picture 3" descr="HPIM54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0"/>
            <a:ext cx="4293870" cy="3200400"/>
          </a:xfrm>
          <a:prstGeom prst="roundRect">
            <a:avLst/>
          </a:prstGeom>
          <a:ln>
            <a:noFill/>
          </a:ln>
          <a:effectLst/>
          <a:scene3d>
            <a:camera prst="perspectiveAbove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_3237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09600"/>
            <a:ext cx="4343400" cy="1642348"/>
          </a:xfrm>
          <a:prstGeom prst="irregularSeal1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Рол прича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5867400"/>
            <a:ext cx="76200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Поред утврђивања гласова прича се користи и код груписања и разврставања појмова</a:t>
            </a:r>
            <a:r>
              <a:rPr lang="sr-Cyrl-CS" b="1" smtClean="0">
                <a:ln w="50800"/>
                <a:solidFill>
                  <a:schemeClr val="bg1">
                    <a:shade val="50000"/>
                  </a:schemeClr>
                </a:solidFill>
              </a:rPr>
              <a:t>, богаћења </a:t>
            </a:r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речника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143000"/>
            <a:ext cx="6385469" cy="23622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sr-Cyrl-CS" dirty="0" smtClean="0"/>
              <a:t>  </a:t>
            </a: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Надувавање образа, леви и десни, појединачно, оба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 descr="HPIM58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352800"/>
            <a:ext cx="4367530" cy="3255302"/>
          </a:xfrm>
          <a:prstGeom prst="flowChartAlternateProcess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5" name="Picture 4" descr="HPIM58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3429000"/>
            <a:ext cx="4244975" cy="3163957"/>
          </a:xfrm>
          <a:prstGeom prst="flowChartAlternateProcess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_32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4165600" cy="3124200"/>
          </a:xfrm>
          <a:prstGeom prst="round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3" name="Picture 2" descr="PIC_32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0"/>
            <a:ext cx="4038600" cy="3028950"/>
          </a:xfrm>
          <a:prstGeom prst="round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4" name="Picture 3" descr="PIC_32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52400" y="152400"/>
            <a:ext cx="4114800" cy="3810000"/>
          </a:xfrm>
          <a:prstGeom prst="round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isometricOffAxis1Right"/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5" name="Picture 4" descr="PIC_32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130800" y="2844800"/>
            <a:ext cx="4064000" cy="3962400"/>
          </a:xfrm>
          <a:prstGeom prst="round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bliqueBottomRight"/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_32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33375" y="561975"/>
            <a:ext cx="4495800" cy="3371850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Picture 3" descr="PIC_32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016500" y="546100"/>
            <a:ext cx="4368800" cy="3276600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" name="Picture 2" descr="PIC_32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057400" y="3124200"/>
            <a:ext cx="4267200" cy="3200400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_3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3200400"/>
            <a:ext cx="4495800" cy="3371850"/>
          </a:xfrm>
          <a:prstGeom prst="snip2Diag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3" name="Picture 2" descr="PIC_32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0"/>
            <a:ext cx="4419600" cy="3314700"/>
          </a:xfrm>
          <a:prstGeom prst="snip2Diag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4" name="Picture 3" descr="PIC_32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390525" y="1762125"/>
            <a:ext cx="5562600" cy="4171950"/>
          </a:xfrm>
          <a:prstGeom prst="round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918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13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0"/>
            <a:ext cx="4495800" cy="3025378"/>
          </a:xfrm>
          <a:prstGeom prst="irregularSeal1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Слово ми је рекло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PIM5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76199" y="1233398"/>
            <a:ext cx="6096000" cy="4543603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" name="Picture 2" descr="HPIM56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228600"/>
            <a:ext cx="4876800" cy="3634882"/>
          </a:xfrm>
          <a:prstGeom prst="roundRect">
            <a:avLst/>
          </a:prstGeom>
          <a:ln w="38100">
            <a:solidFill>
              <a:schemeClr val="tx1"/>
            </a:solidFill>
          </a:ln>
          <a:scene3d>
            <a:camera prst="perspectiveLeft"/>
            <a:lightRig rig="threePt" dir="t"/>
          </a:scene3d>
        </p:spPr>
      </p:pic>
      <p:pic>
        <p:nvPicPr>
          <p:cNvPr id="2" name="Picture 1" descr="HPIM56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352800"/>
            <a:ext cx="4343400" cy="3237317"/>
          </a:xfrm>
          <a:prstGeom prst="roundRect">
            <a:avLst/>
          </a:prstGeom>
          <a:ln w="38100">
            <a:solidFill>
              <a:schemeClr val="tx1"/>
            </a:solidFill>
          </a:ln>
          <a:scene3d>
            <a:camera prst="perspectiveLeft"/>
            <a:lightRig rig="threePt" dir="t"/>
          </a:scene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6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4460" y="1752600"/>
            <a:ext cx="5209540" cy="3882887"/>
          </a:xfrm>
          <a:prstGeom prst="roundRect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Picture 5" descr="HPIM56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02810" cy="3505200"/>
          </a:xfrm>
          <a:prstGeom prst="roundRect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" name="Picture 7" descr="HPIM56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79913"/>
            <a:ext cx="4800600" cy="3578087"/>
          </a:xfrm>
          <a:prstGeom prst="roundRect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_32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4368800" cy="3276600"/>
          </a:xfrm>
          <a:prstGeom prst="round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3" name="Picture 2" descr="PIC_32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0"/>
            <a:ext cx="4419600" cy="3314700"/>
          </a:xfrm>
          <a:prstGeom prst="round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5" name="Picture 4" descr="PIC_32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971800"/>
            <a:ext cx="4572000" cy="3429000"/>
          </a:xfrm>
          <a:prstGeom prst="round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6" name="Picture 5" descr="PIC_33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600" y="3048000"/>
            <a:ext cx="4470400" cy="3352800"/>
          </a:xfrm>
          <a:prstGeom prst="round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9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298"/>
            <a:ext cx="9144000" cy="6815404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9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915400" cy="6858000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9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298"/>
            <a:ext cx="9144000" cy="6815404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048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sr-Cyrl-C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Вежбе моторике језика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2438400" cy="24384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91000"/>
            <a:ext cx="2590800" cy="2410191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5" name="Picture 4" descr="HPIM59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1143000"/>
            <a:ext cx="3373756" cy="2514600"/>
          </a:xfrm>
          <a:prstGeom prst="flowChartAlternateProcess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6" name="Picture 5" descr="HPIM59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2600" y="4113380"/>
            <a:ext cx="3352800" cy="2498982"/>
          </a:xfrm>
          <a:prstGeom prst="flowChartAlternateProcess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sp>
        <p:nvSpPr>
          <p:cNvPr id="7" name="TextBox 6"/>
          <p:cNvSpPr txBox="1"/>
          <p:nvPr/>
        </p:nvSpPr>
        <p:spPr>
          <a:xfrm>
            <a:off x="2743200" y="1828800"/>
            <a:ext cx="274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Cyrl-CS" dirty="0" smtClean="0"/>
              <a:t> </a:t>
            </a: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исплазити језик што више према бради и подићи што више према носу,</a:t>
            </a:r>
          </a:p>
          <a:p>
            <a:pPr>
              <a:buFont typeface="Wingdings" pitchFamily="2" charset="2"/>
              <a:buChar char="§"/>
            </a:pP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Језик повући у унутрашњост  усне дупље.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PIM5801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3960" cy="6835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1600" y="381000"/>
            <a:ext cx="6781800" cy="1161633"/>
          </a:xfrm>
          <a:prstGeom prst="horizontalScroll">
            <a:avLst>
              <a:gd name="adj" fmla="val 25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Радионица са родитељима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4800" y="-304800"/>
            <a:ext cx="4114800" cy="3066932"/>
          </a:xfrm>
          <a:prstGeom prst="flowChartConnector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3" name="Picture 2" descr="HPIM57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3175" y="-228600"/>
            <a:ext cx="4060825" cy="3026702"/>
          </a:xfrm>
          <a:prstGeom prst="flowChartConnector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4" name="Picture 3" descr="HPIM57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81000" y="3563888"/>
            <a:ext cx="4419600" cy="3294112"/>
          </a:xfrm>
          <a:prstGeom prst="flowChartConnector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5" name="Picture 4" descr="HPIM57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4236" y="3526499"/>
            <a:ext cx="4469764" cy="3331501"/>
          </a:xfrm>
          <a:prstGeom prst="flowChartConnector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6" name="Picture 5" descr="HPIM57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1371600"/>
            <a:ext cx="5105400" cy="3805268"/>
          </a:xfrm>
          <a:prstGeom prst="flowChartConnector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PIM57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6720" y="3200400"/>
            <a:ext cx="4907280" cy="3657600"/>
          </a:xfrm>
          <a:prstGeom prst="flowChartConnector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angle"/>
          </a:sp3d>
        </p:spPr>
      </p:pic>
      <p:pic>
        <p:nvPicPr>
          <p:cNvPr id="9" name="Picture 8" descr="HPIM57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0"/>
            <a:ext cx="5213984" cy="3886200"/>
          </a:xfrm>
          <a:prstGeom prst="flowChartConnector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angle"/>
          </a:sp3d>
        </p:spPr>
      </p:pic>
      <p:pic>
        <p:nvPicPr>
          <p:cNvPr id="10" name="Picture 9" descr="HPIM57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2251" y="-152400"/>
            <a:ext cx="5111750" cy="3810000"/>
          </a:xfrm>
          <a:prstGeom prst="flowChartConnector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angle"/>
          </a:sp3d>
        </p:spPr>
      </p:pic>
      <p:pic>
        <p:nvPicPr>
          <p:cNvPr id="11" name="Picture 10" descr="HPIM57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166323"/>
            <a:ext cx="4953000" cy="3691677"/>
          </a:xfrm>
          <a:prstGeom prst="flowChartConnector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angle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7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07086" y="945516"/>
            <a:ext cx="6338569" cy="4724400"/>
          </a:xfrm>
          <a:prstGeom prst="flowChartConnector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Below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" name="Picture 2" descr="HPIM57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486150" y="1009650"/>
            <a:ext cx="6134099" cy="4572000"/>
          </a:xfrm>
          <a:prstGeom prst="flowChartConnector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Below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7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000" y="-304800"/>
            <a:ext cx="5492115" cy="4093502"/>
          </a:xfrm>
          <a:prstGeom prst="flowChartConnector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angle"/>
          </a:sp3d>
        </p:spPr>
      </p:pic>
      <p:pic>
        <p:nvPicPr>
          <p:cNvPr id="5" name="Picture 4" descr="HPIM58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8590" y="2971800"/>
            <a:ext cx="5185410" cy="3864902"/>
          </a:xfrm>
          <a:prstGeom prst="flowChartConnector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angle"/>
          </a:sp3d>
        </p:spPr>
      </p:pic>
      <p:pic>
        <p:nvPicPr>
          <p:cNvPr id="4" name="Picture 3" descr="HPIM58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28600" y="2768759"/>
            <a:ext cx="5486400" cy="4089242"/>
          </a:xfrm>
          <a:prstGeom prst="flowChartConnector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angle"/>
          </a:sp3d>
        </p:spPr>
      </p:pic>
      <p:pic>
        <p:nvPicPr>
          <p:cNvPr id="3" name="Picture 2" descr="HPIM57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8587" y="21296"/>
            <a:ext cx="5185413" cy="3864903"/>
          </a:xfrm>
          <a:prstGeom prst="flowChartConnector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angle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2681287" cy="2614671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57200"/>
            <a:ext cx="2849168" cy="25908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sp>
        <p:nvSpPr>
          <p:cNvPr id="4" name="TextBox 3"/>
          <p:cNvSpPr txBox="1"/>
          <p:nvPr/>
        </p:nvSpPr>
        <p:spPr>
          <a:xfrm>
            <a:off x="3200400" y="1143000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Cyrl-CS" dirty="0" smtClean="0"/>
              <a:t>  </a:t>
            </a: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Језик покретати из левог  у десни угао и обрнуто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4" descr="HPIM58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799" y="3200400"/>
            <a:ext cx="4089399" cy="3276600"/>
          </a:xfrm>
          <a:prstGeom prst="flowChartAlternateProcess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6" name="Picture 5" descr="HPIM58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3200400"/>
            <a:ext cx="4419600" cy="3294112"/>
          </a:xfrm>
          <a:prstGeom prst="flowChartAlternateProcess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2895600" cy="312923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3" name="Picture 2" descr="HPIM58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" y="3373624"/>
            <a:ext cx="4191001" cy="3123727"/>
          </a:xfrm>
          <a:prstGeom prst="flowChartAlternateProcess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167374"/>
            <a:ext cx="3276405" cy="3169099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5" name="Picture 4" descr="HPIM58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75225" y="3429000"/>
            <a:ext cx="4168775" cy="3107162"/>
          </a:xfrm>
          <a:prstGeom prst="flowChartAlternateProcess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sp>
        <p:nvSpPr>
          <p:cNvPr id="6" name="TextBox 5"/>
          <p:cNvSpPr txBox="1"/>
          <p:nvPr/>
        </p:nvSpPr>
        <p:spPr>
          <a:xfrm>
            <a:off x="3200400" y="9144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Cyrl-CS" dirty="0" smtClean="0"/>
              <a:t> </a:t>
            </a: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Додиривати врхом језика доњу, а затим горњу усну.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PIM58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733800"/>
            <a:ext cx="3785870" cy="2821767"/>
          </a:xfrm>
          <a:prstGeom prst="flowChartAlternateProcess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5" name="Picture 4" descr="HPIM59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657600"/>
            <a:ext cx="3962400" cy="2953342"/>
          </a:xfrm>
          <a:prstGeom prst="flowChartAlternateProcess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04800"/>
            <a:ext cx="3200400" cy="298924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228600"/>
            <a:ext cx="3036124" cy="29718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sp>
        <p:nvSpPr>
          <p:cNvPr id="8" name="TextBox 7"/>
          <p:cNvSpPr txBox="1"/>
          <p:nvPr/>
        </p:nvSpPr>
        <p:spPr>
          <a:xfrm>
            <a:off x="3429000" y="838200"/>
            <a:ext cx="297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Cyrl-CS" dirty="0" smtClean="0"/>
              <a:t>  </a:t>
            </a: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Врхом језика додиривати мишиће унитрашњее стране образа, прво десног па левог образа.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3048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3048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sr-Cyrl-C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Вежбе дисања</a:t>
            </a:r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219200"/>
            <a:ext cx="4343400" cy="197941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7" name="TextBox 6"/>
          <p:cNvSpPr txBox="1"/>
          <p:nvPr/>
        </p:nvSpPr>
        <p:spPr>
          <a:xfrm>
            <a:off x="762000" y="14478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Удисати ваздух кроз нос, издисати на уста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5" descr="HPIM56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2800"/>
            <a:ext cx="4419600" cy="3294112"/>
          </a:xfrm>
          <a:prstGeom prst="roundRect">
            <a:avLst/>
          </a:prstGeom>
          <a:ln>
            <a:noFill/>
          </a:ln>
          <a:effectLst/>
          <a:scene3d>
            <a:camera prst="isometricOffAxis1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" name="Picture 7" descr="HPIM56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3276600"/>
            <a:ext cx="4419600" cy="3294112"/>
          </a:xfrm>
          <a:prstGeom prst="roundRect">
            <a:avLst/>
          </a:prstGeom>
          <a:ln>
            <a:noFill/>
          </a:ln>
          <a:effectLst/>
          <a:scene3d>
            <a:camera prst="isometricOffAxis2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57200"/>
            <a:ext cx="4648200" cy="2154950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isometricOffAxis2Left"/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sp>
        <p:nvSpPr>
          <p:cNvPr id="3" name="TextBox 2"/>
          <p:cNvSpPr txBox="1"/>
          <p:nvPr/>
        </p:nvSpPr>
        <p:spPr>
          <a:xfrm>
            <a:off x="228600" y="457200"/>
            <a:ext cx="419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sr-Cyrl-CS" dirty="0" smtClean="0"/>
              <a:t>  </a:t>
            </a:r>
            <a:r>
              <a:rPr lang="sr-Cyrl-C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Удисати ваздух кроз нос, полако подизати руке и саставити дланове изнад главе,</a:t>
            </a:r>
          </a:p>
          <a:p>
            <a:pPr algn="just">
              <a:buFont typeface="Wingdings" pitchFamily="2" charset="2"/>
              <a:buChar char="§"/>
            </a:pPr>
            <a:r>
              <a:rPr lang="sr-Cyrl-C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Издисати ваздух кроз  уста и полако спуштати руке.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 descr="HPIM56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2057400"/>
            <a:ext cx="4114800" cy="3066932"/>
          </a:xfrm>
          <a:prstGeom prst="snip2Diag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6" name="Picture 5" descr="HPIM56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34273"/>
            <a:ext cx="4191000" cy="3123727"/>
          </a:xfrm>
          <a:prstGeom prst="flowChartConnector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5" name="Picture 4" descr="HPIM56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5400" y="3847863"/>
            <a:ext cx="4038600" cy="3010137"/>
          </a:xfrm>
          <a:prstGeom prst="flowChartConnector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sr-Cyrl-CS" dirty="0" smtClean="0"/>
              <a:t> </a:t>
            </a:r>
            <a:r>
              <a:rPr lang="sr-Cyrl-C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Руке ставити на потиљак, удисати ваздух на нос и скупљати лактове,</a:t>
            </a:r>
          </a:p>
          <a:p>
            <a:pPr algn="just">
              <a:buFont typeface="Wingdings" pitchFamily="2" charset="2"/>
              <a:buChar char="§"/>
            </a:pPr>
            <a:r>
              <a:rPr lang="sr-Cyrl-C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Испуштати ваздух на уста ширећи лактове,</a:t>
            </a:r>
          </a:p>
          <a:p>
            <a:pPr algn="just">
              <a:buFont typeface="Wingdings" pitchFamily="2" charset="2"/>
              <a:buChar char="§"/>
            </a:pPr>
            <a:r>
              <a:rPr lang="sr-Cyrl-C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Удисати ваздух коз нос, а затим га испуштати уз изговор гласа сссс 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 descr="HPIM56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3733800"/>
            <a:ext cx="3886200" cy="2896547"/>
          </a:xfrm>
          <a:prstGeom prst="round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7" name="Picture 6" descr="HPIM56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1371600"/>
            <a:ext cx="3810000" cy="2839752"/>
          </a:xfrm>
          <a:prstGeom prst="round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8" name="Picture 7" descr="HPIM56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447800"/>
            <a:ext cx="4114800" cy="3066932"/>
          </a:xfrm>
          <a:prstGeom prst="round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9" name="Picture 8" descr="HPIM56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3810000"/>
            <a:ext cx="3733800" cy="2782957"/>
          </a:xfrm>
          <a:prstGeom prst="round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228600"/>
            <a:ext cx="3224893" cy="3283527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3" name="Picture 2" descr="HPIM59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86000"/>
            <a:ext cx="4704080" cy="3506147"/>
          </a:xfrm>
          <a:prstGeom prst="flowChartAlternateProcess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4" name="Picture 3" descr="HPIM59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6721" y="3200400"/>
            <a:ext cx="4907279" cy="3657600"/>
          </a:xfrm>
          <a:prstGeom prst="flowChartAlternateProcess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sp>
        <p:nvSpPr>
          <p:cNvPr id="5" name="TextBox 4"/>
          <p:cNvSpPr txBox="1"/>
          <p:nvPr/>
        </p:nvSpPr>
        <p:spPr>
          <a:xfrm>
            <a:off x="914400" y="9144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Дувамо балон,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ovke 2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8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2286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Циљ: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  <a:latin typeface="Engravers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219200"/>
            <a:ext cx="8229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sr-Cyrl-CS" sz="2000" dirty="0" smtClean="0">
                <a:solidFill>
                  <a:schemeClr val="bg1"/>
                </a:solidFill>
              </a:rPr>
              <a:t>  </a:t>
            </a:r>
            <a:r>
              <a:rPr lang="sr-Cyrl-CS" b="1" dirty="0" smtClean="0">
                <a:solidFill>
                  <a:schemeClr val="bg1"/>
                </a:solidFill>
                <a:cs typeface="Arial" pitchFamily="34" charset="0"/>
              </a:rPr>
              <a:t>Циљ вежби оралне праксије ( логомоторике) јесте достизање одређеног узрасног нивоа зрелости мускулатуре говорних органа (органа артикулације) за касније правилан изговор свих гласова српског језика;</a:t>
            </a:r>
            <a:endParaRPr 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743200"/>
            <a:ext cx="8229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sr-Cyrl-C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Cyrl-CS" b="1" dirty="0" smtClean="0">
                <a:solidFill>
                  <a:schemeClr val="bg1"/>
                </a:solidFill>
                <a:cs typeface="Arial" pitchFamily="34" charset="0"/>
              </a:rPr>
              <a:t>За правилан говор важно је успостављати правилно говорно дисање</a:t>
            </a:r>
            <a:r>
              <a:rPr lang="sr-Cyrl-CS" b="1" dirty="0" smtClean="0">
                <a:solidFill>
                  <a:schemeClr val="bg1"/>
                </a:solidFill>
              </a:rPr>
              <a:t>;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35814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sr-Cyrl-CS" dirty="0" smtClean="0">
                <a:solidFill>
                  <a:schemeClr val="bg1"/>
                </a:solidFill>
              </a:rPr>
              <a:t> </a:t>
            </a:r>
            <a:r>
              <a:rPr lang="sr-Cyrl-CS" b="1" dirty="0" smtClean="0">
                <a:solidFill>
                  <a:schemeClr val="bg1"/>
                </a:solidFill>
                <a:cs typeface="Arial" pitchFamily="34" charset="0"/>
              </a:rPr>
              <a:t>Развијање фине моторике пре свега је важан део припреме детета пред полазак у школу;</a:t>
            </a:r>
            <a:endParaRPr lang="en-U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222645"/>
            <a:ext cx="4495800" cy="3350907"/>
          </a:xfrm>
          <a:prstGeom prst="flowChartAlternateProcess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3" name="Picture 2" descr="HPIM59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429000"/>
            <a:ext cx="4321810" cy="3221225"/>
          </a:xfrm>
          <a:prstGeom prst="flowChartAlternateProcess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" name="Picture 3" descr="HPIM59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6130" y="304800"/>
            <a:ext cx="4191635" cy="3124200"/>
          </a:xfrm>
          <a:prstGeom prst="flowChartAlternateProcess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sp>
        <p:nvSpPr>
          <p:cNvPr id="5" name="TextBox 4"/>
          <p:cNvSpPr txBox="1"/>
          <p:nvPr/>
        </p:nvSpPr>
        <p:spPr>
          <a:xfrm>
            <a:off x="609600" y="14478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Дувамо у исцепкани папир.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286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Развијање фине моторике прстију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9906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Говор са покретима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46482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Ширим прсте, </a:t>
            </a:r>
          </a:p>
          <a:p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   пуштам шаке</a:t>
            </a:r>
          </a:p>
          <a:p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   као хоботниц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a</a:t>
            </a:r>
          </a:p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   </a:t>
            </a: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краке.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                </a:t>
            </a: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HPIM48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676400"/>
            <a:ext cx="3521710" cy="262487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6350" cap="rnd"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Picture 6" descr="HPIM48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505200"/>
            <a:ext cx="3987164" cy="29718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2700" cap="rnd"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524000"/>
            <a:ext cx="3333135" cy="2438400"/>
          </a:xfrm>
          <a:prstGeom prst="cloudCallout">
            <a:avLst>
              <a:gd name="adj1" fmla="val 40780"/>
              <a:gd name="adj2" fmla="val 67418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381000"/>
            <a:ext cx="3777647" cy="2864808"/>
          </a:xfrm>
          <a:prstGeom prst="cloudCallout">
            <a:avLst>
              <a:gd name="adj1" fmla="val -55356"/>
              <a:gd name="adj2" fmla="val 70349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676400" y="40386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Сад ћемо играти игру такву - покажи ми длан, </a:t>
            </a:r>
          </a:p>
          <a:p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затим шаку.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4" descr="HPIM48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2895600"/>
            <a:ext cx="3674110" cy="3743937"/>
          </a:xfrm>
          <a:prstGeom prst="round2DiagRect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Picture 5" descr="HPIM48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81000"/>
            <a:ext cx="3276600" cy="3387596"/>
          </a:xfrm>
          <a:prstGeom prst="round2Diag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838200"/>
            <a:ext cx="2971800" cy="2459222"/>
          </a:xfrm>
          <a:prstGeom prst="cloudCallout">
            <a:avLst>
              <a:gd name="adj1" fmla="val -59168"/>
              <a:gd name="adj2" fmla="val 66157"/>
            </a:avLst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600200" y="4114800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Шаке заједно</a:t>
            </a:r>
          </a:p>
          <a:p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ја слажем, </a:t>
            </a:r>
          </a:p>
          <a:p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прстићима </a:t>
            </a:r>
          </a:p>
          <a:p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 помажем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 descr="HPIM48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733800"/>
            <a:ext cx="3884931" cy="2895600"/>
          </a:xfrm>
          <a:prstGeom prst="round2DiagRect">
            <a:avLst/>
          </a:prstGeom>
          <a:ln>
            <a:noFill/>
          </a:ln>
          <a:effectLst/>
          <a:scene3d>
            <a:camera prst="isometricOffAxis2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1" name="Picture 10" descr="HPIM49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57200"/>
            <a:ext cx="3884929" cy="2895600"/>
          </a:xfrm>
          <a:prstGeom prst="round2DiagRect">
            <a:avLst>
              <a:gd name="adj1" fmla="val 16667"/>
              <a:gd name="adj2" fmla="val 0"/>
            </a:avLst>
          </a:prstGeom>
          <a:ln>
            <a:noFill/>
          </a:ln>
          <a:effectLst/>
          <a:scene3d>
            <a:camera prst="isometricOffAxis1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685800"/>
            <a:ext cx="3057150" cy="2667000"/>
          </a:xfrm>
          <a:prstGeom prst="cloudCallout">
            <a:avLst>
              <a:gd name="adj1" fmla="val -34562"/>
              <a:gd name="adj2" fmla="val 59690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Picture 2" descr="HPIM48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33800"/>
            <a:ext cx="3884930" cy="2895600"/>
          </a:xfrm>
          <a:prstGeom prst="round2DiagRect">
            <a:avLst>
              <a:gd name="adj1" fmla="val 21326"/>
              <a:gd name="adj2" fmla="val 0"/>
            </a:avLst>
          </a:prstGeom>
          <a:ln>
            <a:noFill/>
          </a:ln>
          <a:effectLst/>
          <a:scene3d>
            <a:camera prst="isometricOffAxis1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4" name="Rectangle 3"/>
          <p:cNvSpPr/>
          <p:nvPr/>
        </p:nvSpPr>
        <p:spPr>
          <a:xfrm>
            <a:off x="3048000" y="3581400"/>
            <a:ext cx="30887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Подигните се,</a:t>
            </a:r>
          </a:p>
          <a:p>
            <a:r>
              <a:rPr lang="sr-Cyrl-C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истегните се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4" descr="HPIM48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7955" y="3939209"/>
            <a:ext cx="3916045" cy="2918791"/>
          </a:xfrm>
          <a:prstGeom prst="round2DiagRect">
            <a:avLst>
              <a:gd name="adj1" fmla="val 35669"/>
              <a:gd name="adj2" fmla="val 0"/>
            </a:avLst>
          </a:prstGeom>
          <a:ln>
            <a:noFill/>
          </a:ln>
          <a:effectLst/>
          <a:scene3d>
            <a:camera prst="isometricOffAxis2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Picture 5" descr="HPIM48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04800"/>
            <a:ext cx="3680460" cy="2743200"/>
          </a:xfrm>
          <a:prstGeom prst="round2DiagRect">
            <a:avLst>
              <a:gd name="adj1" fmla="val 24317"/>
              <a:gd name="adj2" fmla="val 0"/>
            </a:avLst>
          </a:prstGeom>
          <a:ln>
            <a:noFill/>
          </a:ln>
          <a:effectLst/>
          <a:scene3d>
            <a:camera prst="isometricOffAxis1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Picture 6" descr="HPIM49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89880" y="381000"/>
            <a:ext cx="3754120" cy="2798102"/>
          </a:xfrm>
          <a:prstGeom prst="round2DiagRect">
            <a:avLst>
              <a:gd name="adj1" fmla="val 27751"/>
              <a:gd name="adj2" fmla="val 0"/>
            </a:avLst>
          </a:prstGeom>
          <a:ln>
            <a:noFill/>
          </a:ln>
          <a:effectLst/>
          <a:scene3d>
            <a:camera prst="isometricOffAxis2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4047259" cy="2895600"/>
          </a:xfrm>
          <a:prstGeom prst="cloudCallout">
            <a:avLst>
              <a:gd name="adj1" fmla="val 16856"/>
              <a:gd name="adj2" fmla="val 89214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PIM49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4485" y="762000"/>
            <a:ext cx="5009515" cy="3733800"/>
          </a:xfrm>
          <a:prstGeom prst="round2DiagRect">
            <a:avLst>
              <a:gd name="adj1" fmla="val 33681"/>
              <a:gd name="adj2" fmla="val 0"/>
            </a:avLst>
          </a:prstGeom>
          <a:ln>
            <a:noFill/>
          </a:ln>
          <a:effectLst/>
          <a:scene3d>
            <a:camera prst="isometricOffAxis2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5" name="TextBox 4"/>
          <p:cNvSpPr txBox="1"/>
          <p:nvPr/>
        </p:nvSpPr>
        <p:spPr>
          <a:xfrm>
            <a:off x="1447800" y="45720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Два јарца тврдоглава, </a:t>
            </a:r>
          </a:p>
          <a:p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мостићу су се срела</a:t>
            </a:r>
            <a:endParaRPr lang="en-US" sz="2400" dirty="0"/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0"/>
            <a:ext cx="3886200" cy="2865903"/>
          </a:xfrm>
          <a:prstGeom prst="cloudCallout">
            <a:avLst>
              <a:gd name="adj1" fmla="val -39787"/>
              <a:gd name="adj2" fmla="val 45239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14600" y="2819400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Гуркају  се и мекећу:</a:t>
            </a:r>
          </a:p>
          <a:p>
            <a:r>
              <a:rPr lang="sr-Cyrl-C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,,Пусти ме, ја тебе нећу!”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 descr="HPIM49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28600"/>
            <a:ext cx="3581400" cy="2669367"/>
          </a:xfrm>
          <a:prstGeom prst="round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Picture 4" descr="HPIM49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3886200"/>
            <a:ext cx="3733800" cy="2782957"/>
          </a:xfrm>
          <a:prstGeom prst="round2DiagRect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Picture 5" descr="HPIM49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733800"/>
            <a:ext cx="3886200" cy="2896547"/>
          </a:xfrm>
          <a:prstGeom prst="round2Diag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28600"/>
            <a:ext cx="3581400" cy="336579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2Left"/>
            <a:lightRig rig="flood" dir="t"/>
          </a:scene3d>
          <a:sp3d extrusionH="254000" contourW="19050" prstMaterial="powder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" name="Picture 2" descr="HPIM49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52400"/>
            <a:ext cx="4191635" cy="3124200"/>
          </a:xfrm>
          <a:prstGeom prst="round2DiagRect">
            <a:avLst>
              <a:gd name="adj1" fmla="val 22532"/>
              <a:gd name="adj2" fmla="val 0"/>
            </a:avLst>
          </a:prstGeom>
          <a:ln w="3492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Picture 3" descr="HPIM4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352800"/>
            <a:ext cx="4343400" cy="3237317"/>
          </a:xfrm>
          <a:prstGeom prst="round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Picture 5" descr="HPIM49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3276600"/>
            <a:ext cx="4399915" cy="3279440"/>
          </a:xfrm>
          <a:prstGeom prst="round2Diag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133600"/>
            <a:ext cx="4186238" cy="3505200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PIM49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3680459" cy="2743200"/>
          </a:xfrm>
          <a:prstGeom prst="flowChartAlternateProcess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Picture 3" descr="HPIM49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228600"/>
            <a:ext cx="3373755" cy="2514600"/>
          </a:xfrm>
          <a:prstGeom prst="flowChartAlternateProcess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" name="Picture 4" descr="HPIM49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810000"/>
            <a:ext cx="3733800" cy="2782957"/>
          </a:xfrm>
          <a:prstGeom prst="flowChartAlternateProcess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Picture 5" descr="HPIM49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0" y="3886200"/>
            <a:ext cx="3657600" cy="2726162"/>
          </a:xfrm>
          <a:prstGeom prst="flowChartAlternateProcess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400" y="0"/>
            <a:ext cx="4707018" cy="3429000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4" name="Picture 3" descr="HPIM49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0860" y="228600"/>
            <a:ext cx="4498340" cy="3352800"/>
          </a:xfrm>
          <a:prstGeom prst="snip2Diag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>
            <a:bevelT w="203200" h="50800" prst="softRound"/>
          </a:sp3d>
        </p:spPr>
      </p:pic>
      <p:pic>
        <p:nvPicPr>
          <p:cNvPr id="5" name="Picture 4" descr="HPIM49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01416"/>
            <a:ext cx="4572000" cy="3407702"/>
          </a:xfrm>
          <a:prstGeom prst="snip2Diag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6" name="Picture 5" descr="HPIM49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6200" y="2819400"/>
            <a:ext cx="4650740" cy="3466390"/>
          </a:xfrm>
          <a:prstGeom prst="snip2DiagRect">
            <a:avLst/>
          </a:prstGeom>
          <a:ln w="190500" cap="sq">
            <a:noFill/>
            <a:prstDash val="solid"/>
            <a:miter lim="800000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ovke 2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8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2286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Садржај обрађених области</a:t>
            </a:r>
            <a:endParaRPr lang="en-US" sz="2800" b="1" dirty="0">
              <a:ln w="50800"/>
              <a:solidFill>
                <a:schemeClr val="bg1">
                  <a:shade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143000"/>
            <a:ext cx="8153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sr-Cyrl-C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Cyrl-CS" b="1" dirty="0" smtClean="0">
                <a:solidFill>
                  <a:schemeClr val="bg1"/>
                </a:solidFill>
                <a:cs typeface="Arial" pitchFamily="34" charset="0"/>
              </a:rPr>
              <a:t>Вежбе оралне праксије:</a:t>
            </a:r>
          </a:p>
          <a:p>
            <a:r>
              <a:rPr lang="sr-Cyrl-CS" b="1" dirty="0">
                <a:cs typeface="Arial" pitchFamily="34" charset="0"/>
              </a:rPr>
              <a:t> </a:t>
            </a:r>
            <a:r>
              <a:rPr lang="sr-Cyrl-CS" b="1" dirty="0" smtClean="0">
                <a:cs typeface="Arial" pitchFamily="34" charset="0"/>
              </a:rPr>
              <a:t>   </a:t>
            </a:r>
            <a:r>
              <a:rPr lang="sr-Cyrl-CS" b="1" dirty="0" smtClean="0">
                <a:solidFill>
                  <a:schemeClr val="bg1"/>
                </a:solidFill>
                <a:cs typeface="Arial" pitchFamily="34" charset="0"/>
              </a:rPr>
              <a:t>- вежбе моторике усана и образа,</a:t>
            </a:r>
          </a:p>
          <a:p>
            <a:r>
              <a:rPr lang="sr-Cyrl-CS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sr-Cyrl-CS" b="1" dirty="0" smtClean="0">
                <a:solidFill>
                  <a:schemeClr val="bg1"/>
                </a:solidFill>
                <a:cs typeface="Arial" pitchFamily="34" charset="0"/>
              </a:rPr>
              <a:t>   - вежбе моторике језика,</a:t>
            </a:r>
          </a:p>
          <a:p>
            <a:r>
              <a:rPr lang="sr-Cyrl-CS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sr-Cyrl-CS" b="1" dirty="0" smtClean="0">
                <a:solidFill>
                  <a:schemeClr val="bg1"/>
                </a:solidFill>
                <a:cs typeface="Arial" pitchFamily="34" charset="0"/>
              </a:rPr>
              <a:t>   - вежбе дисања.</a:t>
            </a:r>
          </a:p>
          <a:p>
            <a:endParaRPr lang="sr-Cyrl-CS" b="1" dirty="0" smtClean="0">
              <a:solidFill>
                <a:schemeClr val="bg1"/>
              </a:solidFill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sr-Cyrl-CS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sr-Cyrl-CS" b="1" dirty="0" smtClean="0">
                <a:solidFill>
                  <a:schemeClr val="bg1"/>
                </a:solidFill>
                <a:cs typeface="Arial" pitchFamily="34" charset="0"/>
              </a:rPr>
              <a:t> Развијање фине моторике прстију:</a:t>
            </a:r>
          </a:p>
          <a:p>
            <a:r>
              <a:rPr lang="sr-Cyrl-CS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sr-Cyrl-CS" b="1" dirty="0" smtClean="0">
                <a:solidFill>
                  <a:schemeClr val="bg1"/>
                </a:solidFill>
                <a:cs typeface="Arial" pitchFamily="34" charset="0"/>
              </a:rPr>
              <a:t>     - говор са покретима,</a:t>
            </a:r>
          </a:p>
          <a:p>
            <a:r>
              <a:rPr lang="sr-Cyrl-CS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sr-Cyrl-CS" b="1" dirty="0" smtClean="0">
                <a:solidFill>
                  <a:schemeClr val="bg1"/>
                </a:solidFill>
                <a:cs typeface="Arial" pitchFamily="34" charset="0"/>
              </a:rPr>
              <a:t>     - игре прстићима;</a:t>
            </a:r>
          </a:p>
          <a:p>
            <a:endParaRPr lang="sr-Cyrl-CS" b="1" dirty="0">
              <a:solidFill>
                <a:schemeClr val="bg1"/>
              </a:solidFill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sr-Cyrl-CS" b="1" dirty="0" smtClean="0">
                <a:solidFill>
                  <a:schemeClr val="bg1"/>
                </a:solidFill>
                <a:cs typeface="Arial" pitchFamily="34" charset="0"/>
              </a:rPr>
              <a:t>  Израда говорних игара и  њихова примена  у практичном раду по узрасним групама;</a:t>
            </a:r>
          </a:p>
          <a:p>
            <a:endParaRPr lang="sr-Cyrl-CS" b="1" dirty="0">
              <a:solidFill>
                <a:schemeClr val="bg1"/>
              </a:solidFill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sr-Cyrl-CS" b="1" dirty="0" smtClean="0">
                <a:solidFill>
                  <a:schemeClr val="bg1"/>
                </a:solidFill>
                <a:cs typeface="Arial" pitchFamily="34" charset="0"/>
              </a:rPr>
              <a:t>  Примена усвојених гласова кроз говорно стваралаштво.</a:t>
            </a:r>
            <a:endParaRPr lang="en-U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4267200" cy="3354851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3" name="Picture 2" descr="HPIM49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590800"/>
            <a:ext cx="4953000" cy="3691677"/>
          </a:xfrm>
          <a:prstGeom prst="snip2Diag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4" name="Picture 3" descr="HPIM49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2400" y="152400"/>
            <a:ext cx="4820920" cy="3593232"/>
          </a:xfrm>
          <a:prstGeom prst="snip2Diag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0"/>
            <a:ext cx="4114800" cy="3577772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3" name="Picture 2" descr="HPIM49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8600" y="228600"/>
            <a:ext cx="5418453" cy="4038600"/>
          </a:xfrm>
          <a:prstGeom prst="snip2DiagRect">
            <a:avLst>
              <a:gd name="adj1" fmla="val 0"/>
              <a:gd name="adj2" fmla="val 28771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4" name="Picture 3" descr="HPIM49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3800" y="2895600"/>
            <a:ext cx="4800600" cy="3578088"/>
          </a:xfrm>
          <a:prstGeom prst="snip2DiagRect">
            <a:avLst>
              <a:gd name="adj1" fmla="val 0"/>
              <a:gd name="adj2" fmla="val 28816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0"/>
            <a:ext cx="4023523" cy="3490556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>
            <a:bevelT w="203200" h="50800" prst="softRound"/>
          </a:sp3d>
        </p:spPr>
      </p:pic>
      <p:pic>
        <p:nvPicPr>
          <p:cNvPr id="4" name="Picture 3" descr="HPIM49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2819400"/>
            <a:ext cx="4693285" cy="3498101"/>
          </a:xfrm>
          <a:prstGeom prst="snip2Diag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3" name="Picture 2" descr="HPIM49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105400" cy="3805267"/>
          </a:xfrm>
          <a:prstGeom prst="snip2Diag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4648200" cy="3939738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5" name="Picture 4" descr="HPIM49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3166323"/>
            <a:ext cx="4953000" cy="3691677"/>
          </a:xfrm>
          <a:prstGeom prst="snip2Diag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Below"/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6" name="Picture 5" descr="HPIM49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185285" cy="3119467"/>
          </a:xfrm>
          <a:prstGeom prst="snip2Diag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4922520" cy="3886200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1Right"/>
            <a:lightRig rig="threePt" dir="t"/>
          </a:scene3d>
          <a:sp3d/>
        </p:spPr>
      </p:pic>
      <p:pic>
        <p:nvPicPr>
          <p:cNvPr id="3" name="Picture 2" descr="HPIM4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6719" y="381000"/>
            <a:ext cx="4907281" cy="3657600"/>
          </a:xfrm>
          <a:prstGeom prst="snip2Diag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" name="Picture 3" descr="HPIM49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1200" y="3200400"/>
            <a:ext cx="4907280" cy="3657600"/>
          </a:xfrm>
          <a:prstGeom prst="snip2DiagRect">
            <a:avLst/>
          </a:prstGeom>
          <a:scene3d>
            <a:camera prst="perspectiveBelow"/>
            <a:lightRig rig="threePt" dir="t"/>
          </a:scene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52399"/>
            <a:ext cx="4820490" cy="3683071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3" name="Picture 2" descr="HPIM49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69875" y="1412877"/>
            <a:ext cx="5111750" cy="3809999"/>
          </a:xfrm>
          <a:prstGeom prst="snip2Diag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4" name="Picture 3" descr="HPIM49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2743200"/>
            <a:ext cx="4776470" cy="3560102"/>
          </a:xfrm>
          <a:prstGeom prst="snip2Diag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6494" y="228600"/>
            <a:ext cx="4292705" cy="3429000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4" name="Picture 3" descr="HPIM49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05200"/>
            <a:ext cx="4267200" cy="3180522"/>
          </a:xfrm>
          <a:prstGeom prst="snip2DiagRect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" name="Picture 4" descr="HPIM49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04800"/>
            <a:ext cx="4495800" cy="3350907"/>
          </a:xfrm>
          <a:prstGeom prst="snip2DiagRect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" name="Picture 2" descr="HPIM49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429000"/>
            <a:ext cx="4396104" cy="3276600"/>
          </a:xfrm>
          <a:prstGeom prst="snip2DiagRect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PIM51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2590799" cy="2570684"/>
          </a:xfrm>
          <a:prstGeom prst="rect">
            <a:avLst/>
          </a:prstGeom>
        </p:spPr>
      </p:pic>
      <p:pic>
        <p:nvPicPr>
          <p:cNvPr id="5" name="Picture 4" descr="HPIM53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14600"/>
            <a:ext cx="2743200" cy="2669367"/>
          </a:xfrm>
          <a:prstGeom prst="rect">
            <a:avLst/>
          </a:prstGeom>
        </p:spPr>
      </p:pic>
      <p:pic>
        <p:nvPicPr>
          <p:cNvPr id="6" name="Picture 5" descr="HPIM53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4110540"/>
            <a:ext cx="3657600" cy="2726162"/>
          </a:xfrm>
          <a:prstGeom prst="rect">
            <a:avLst/>
          </a:prstGeom>
        </p:spPr>
      </p:pic>
      <p:pic>
        <p:nvPicPr>
          <p:cNvPr id="7" name="Picture 6" descr="HPIM58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280924"/>
            <a:ext cx="3429000" cy="2555777"/>
          </a:xfrm>
          <a:prstGeom prst="rect">
            <a:avLst/>
          </a:prstGeom>
        </p:spPr>
      </p:pic>
      <p:pic>
        <p:nvPicPr>
          <p:cNvPr id="8" name="Picture 7" descr="HPIM556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1905000"/>
            <a:ext cx="3048000" cy="2271801"/>
          </a:xfrm>
          <a:prstGeom prst="rect">
            <a:avLst/>
          </a:prstGeom>
        </p:spPr>
      </p:pic>
      <p:pic>
        <p:nvPicPr>
          <p:cNvPr id="9" name="Picture 8" descr="HPIM513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3200" y="4642994"/>
            <a:ext cx="2971800" cy="2215006"/>
          </a:xfrm>
          <a:prstGeom prst="rect">
            <a:avLst/>
          </a:prstGeom>
        </p:spPr>
      </p:pic>
      <p:pic>
        <p:nvPicPr>
          <p:cNvPr id="10" name="Picture 9" descr="HPIM525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43200" y="2362200"/>
            <a:ext cx="3352800" cy="2271801"/>
          </a:xfrm>
          <a:prstGeom prst="rect">
            <a:avLst/>
          </a:prstGeom>
        </p:spPr>
      </p:pic>
      <p:pic>
        <p:nvPicPr>
          <p:cNvPr id="11" name="Picture 10" descr="HPIM539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90800" y="0"/>
            <a:ext cx="3657600" cy="2726162"/>
          </a:xfrm>
          <a:prstGeom prst="rect">
            <a:avLst/>
          </a:prstGeom>
        </p:spPr>
      </p:pic>
      <p:pic>
        <p:nvPicPr>
          <p:cNvPr id="12" name="Picture 11" descr="HPIM524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48400" y="21297"/>
            <a:ext cx="2895600" cy="21582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286000"/>
            <a:ext cx="8382000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Говорне игре са израдом дидактичких средстава и  њихова примена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329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0"/>
            <a:ext cx="9753600" cy="6858000"/>
          </a:xfrm>
          <a:prstGeom prst="rect">
            <a:avLst/>
          </a:prstGeom>
        </p:spPr>
      </p:pic>
      <p:pic>
        <p:nvPicPr>
          <p:cNvPr id="5" name="Picture 4" descr="HPIM5335_0.t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1" y="0"/>
            <a:ext cx="966411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381000"/>
            <a:ext cx="6781800" cy="969347"/>
          </a:xfrm>
          <a:prstGeom prst="flowChartPunchedTape">
            <a:avLst/>
          </a:prstGeom>
          <a:scene3d>
            <a:camera prst="perspectiveRight"/>
            <a:lightRig rig="threePt" dir="t"/>
          </a:scene3d>
          <a:sp3d>
            <a:bevelT prst="convex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Игра  картама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5562600"/>
            <a:ext cx="7696200" cy="612219"/>
          </a:xfrm>
          <a:prstGeom prst="flowChartPunched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Игра за препознавање и позиционирање гласова у речи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3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24400" cy="3521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ight"/>
            <a:lightRig rig="threePt" dir="t"/>
          </a:scene3d>
          <a:sp3d contourW="6350" prstMaterial="matte">
            <a:bevelT w="101600" h="101600" prst="convex"/>
            <a:contourClr>
              <a:srgbClr val="969696"/>
            </a:contourClr>
          </a:sp3d>
        </p:spPr>
      </p:pic>
      <p:pic>
        <p:nvPicPr>
          <p:cNvPr id="3" name="Picture 2" descr="HPIM53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0"/>
            <a:ext cx="4572000" cy="3407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hreePt" dir="t"/>
          </a:scene3d>
          <a:sp3d contourW="6350" prstMaterial="matte">
            <a:bevelT w="101600" h="101600" prst="convex"/>
            <a:contourClr>
              <a:srgbClr val="969696"/>
            </a:contourClr>
          </a:sp3d>
        </p:spPr>
      </p:pic>
      <p:pic>
        <p:nvPicPr>
          <p:cNvPr id="4" name="Picture 3" descr="HPIM53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93503"/>
            <a:ext cx="4648200" cy="3464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ight"/>
            <a:lightRig rig="threePt" dir="t"/>
          </a:scene3d>
          <a:sp3d contourW="6350" prstMaterial="matte">
            <a:bevelT w="101600" h="101600" prst="convex"/>
            <a:contourClr>
              <a:srgbClr val="969696"/>
            </a:contourClr>
          </a:sp3d>
        </p:spPr>
      </p:pic>
      <p:pic>
        <p:nvPicPr>
          <p:cNvPr id="5" name="Picture 4" descr="HPIM53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3450298"/>
            <a:ext cx="4572000" cy="3407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hreePt" dir="t"/>
          </a:scene3d>
          <a:sp3d contourW="6350" prstMaterial="matte">
            <a:bevelT w="101600" h="101600" prst="convex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ovke 2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8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304800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Шта</a:t>
            </a:r>
            <a:r>
              <a:rPr lang="sr-Cyrl-C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Cyrl-C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смо желели да постигнемо играма овог типа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1752600"/>
            <a:ext cx="70866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sr-Cyrl-C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Cyrl-C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Побољшање артикулације,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sr-Cyrl-C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Cyrl-C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Побољшање слушне пажње и перцепције,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sr-Cyrl-C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Cyrl-C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Бољу покретљивост говорних органа,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sr-Cyrl-C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Cyrl-C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Развој фине и крупне моторике,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sr-Cyrl-C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Cyrl-C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Правилније дисање,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sr-Cyrl-C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Cyrl-C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Боља комуникација и социјализација,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sr-Cyrl-C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Cyrl-C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Богаћење речника. 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PIM5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8955" y="0"/>
            <a:ext cx="4500245" cy="335422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7" name="Picture 6" descr="HPIM5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340770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8" name="Picture 7" descr="HPIM53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390190"/>
            <a:ext cx="4652645" cy="346781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2" name="Picture 1" descr="HPIM53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3352799"/>
            <a:ext cx="4495800" cy="350520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PIM53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9765" y="0"/>
            <a:ext cx="4674235" cy="348390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15" name="Picture 14" descr="HPIM53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3336708"/>
            <a:ext cx="4724400" cy="352129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6" name="Picture 5" descr="HPIM53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702810" cy="35052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7" name="Picture 6" descr="HPIM53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36708"/>
            <a:ext cx="4724400" cy="352129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7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298"/>
            <a:ext cx="4724400" cy="3521293"/>
          </a:xfrm>
          <a:prstGeom prst="flowChartAlternateProcess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3" name="Picture 2" descr="HPIM5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1298"/>
            <a:ext cx="4572000" cy="3407702"/>
          </a:xfrm>
          <a:prstGeom prst="roundRect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4" name="Picture 3" descr="HPIM57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00400"/>
            <a:ext cx="4878705" cy="3636302"/>
          </a:xfrm>
          <a:prstGeom prst="flowChartAlternateProcess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softRound"/>
          </a:sp3d>
        </p:spPr>
      </p:pic>
      <p:pic>
        <p:nvPicPr>
          <p:cNvPr id="5" name="Picture 4" descr="HPIM57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600" y="3315409"/>
            <a:ext cx="4724400" cy="3521292"/>
          </a:xfrm>
          <a:prstGeom prst="roundRect">
            <a:avLst/>
          </a:prstGeom>
          <a:scene3d>
            <a:camera prst="perspectiveLef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PIM57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298"/>
            <a:ext cx="4776470" cy="3560102"/>
          </a:xfrm>
          <a:prstGeom prst="flowChartAlternateProcess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Picture 5" descr="HPIM57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4235" y="21298"/>
            <a:ext cx="4469765" cy="3331502"/>
          </a:xfrm>
          <a:prstGeom prst="flowChartAlternateProcess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Picture 6" descr="HPIM57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76600"/>
            <a:ext cx="4776470" cy="3560102"/>
          </a:xfrm>
          <a:prstGeom prst="flowChartAlternateProcess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Picture 8" descr="HPIM57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5296" y="3200400"/>
            <a:ext cx="4878704" cy="3636301"/>
          </a:xfrm>
          <a:prstGeom prst="flowChartAlternateProcess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PIM58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21426" y="1517374"/>
            <a:ext cx="5334000" cy="3975652"/>
          </a:xfrm>
          <a:prstGeom prst="roundRect">
            <a:avLst/>
          </a:prstGeom>
          <a:ln>
            <a:noFill/>
          </a:ln>
          <a:effectLst/>
          <a:scene3d>
            <a:camera prst="obliqueTopRight"/>
            <a:lightRig rig="glow" dir="t">
              <a:rot lat="0" lon="0" rev="14100000"/>
            </a:lightRig>
          </a:scene3d>
          <a:sp3d prstMaterial="softEdge">
            <a:bevelT w="127000" prst="relaxedInset"/>
          </a:sp3d>
        </p:spPr>
      </p:pic>
      <p:pic>
        <p:nvPicPr>
          <p:cNvPr id="9" name="Picture 8" descr="HPIM58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 flipH="1" flipV="1">
            <a:off x="-108383" y="946583"/>
            <a:ext cx="5638801" cy="4202833"/>
          </a:xfrm>
          <a:prstGeom prst="roundRect">
            <a:avLst/>
          </a:prstGeom>
          <a:ln>
            <a:noFill/>
          </a:ln>
          <a:effectLst/>
          <a:scene3d>
            <a:camera prst="obliqueTopRight"/>
            <a:lightRig rig="glow" dir="t">
              <a:rot lat="0" lon="0" rev="14100000"/>
            </a:lightRig>
          </a:scene3d>
          <a:sp3d prstMaterial="softEdge">
            <a:bevelT w="127000" prst="relaxedInset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8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80190" y="1270789"/>
            <a:ext cx="5791200" cy="4316422"/>
          </a:xfrm>
          <a:prstGeom prst="flowChartAlternateProcess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" name="Picture 2" descr="HPIM58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05114" y="1258499"/>
            <a:ext cx="5694681" cy="4244483"/>
          </a:xfrm>
          <a:prstGeom prst="flowChartAlternateProcess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254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23"/>
            <a:ext cx="9144000" cy="6813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381000"/>
            <a:ext cx="5715000" cy="810994"/>
          </a:xfrm>
          <a:prstGeom prst="ellipseRibbon">
            <a:avLst/>
          </a:prstGeom>
          <a:scene3d>
            <a:camera prst="obliqueTopRight"/>
            <a:lightRig rig="threePt" dir="t"/>
          </a:scene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Клавир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248400"/>
            <a:ext cx="8991600" cy="408623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Вежба за утврђивање гласова, вежба говорних органа и вежба пажње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4648200" cy="3588084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" name="Picture 2" descr="HPIM52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0"/>
            <a:ext cx="4724400" cy="3521293"/>
          </a:xfrm>
          <a:prstGeom prst="roundRect">
            <a:avLst/>
          </a:prstGeom>
          <a:ln w="28575">
            <a:solidFill>
              <a:schemeClr val="tx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" name="Picture 3" descr="HPIM52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79912"/>
            <a:ext cx="4800600" cy="3578088"/>
          </a:xfrm>
          <a:prstGeom prst="flowChartAlternateProcess">
            <a:avLst/>
          </a:prstGeom>
          <a:ln w="28575">
            <a:solidFill>
              <a:schemeClr val="tx1"/>
            </a:solidFill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" name="Picture 4" descr="HPIM52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3124200"/>
            <a:ext cx="4800600" cy="3578087"/>
          </a:xfrm>
          <a:prstGeom prst="roundRect">
            <a:avLst/>
          </a:prstGeom>
          <a:ln w="28575">
            <a:solidFill>
              <a:schemeClr val="tx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2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4800600" cy="3578088"/>
          </a:xfrm>
          <a:prstGeom prst="flowChartAlternateProcess">
            <a:avLst/>
          </a:prstGeom>
          <a:ln w="28575">
            <a:solidFill>
              <a:schemeClr val="tx1"/>
            </a:solidFill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" name="Picture 2" descr="HPIM5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0"/>
            <a:ext cx="4600575" cy="3429000"/>
          </a:xfrm>
          <a:prstGeom prst="flowChartAlternateProcess">
            <a:avLst/>
          </a:prstGeom>
          <a:ln w="28575">
            <a:solidFill>
              <a:schemeClr val="tx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" name="Picture 3" descr="HPIM52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2939143"/>
            <a:ext cx="5943600" cy="3918857"/>
          </a:xfrm>
          <a:prstGeom prst="snip2SameRect">
            <a:avLst/>
          </a:prstGeom>
          <a:ln w="28575">
            <a:solidFill>
              <a:schemeClr val="tx1"/>
            </a:solidFill>
          </a:ln>
          <a:effectLst/>
          <a:scene3d>
            <a:camera prst="obliqueBottomRigh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2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4114800" cy="3066932"/>
          </a:xfrm>
          <a:prstGeom prst="flowChartAlternateProcess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" name="Picture 2" descr="HPIM52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228600"/>
            <a:ext cx="4038600" cy="3010137"/>
          </a:xfrm>
          <a:prstGeom prst="flowChartAlternateProcess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" name="Picture 3" descr="HPIM52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3223118"/>
            <a:ext cx="4876800" cy="3634882"/>
          </a:xfrm>
          <a:prstGeom prst="flowChartAlternateProcess">
            <a:avLst/>
          </a:prstGeom>
          <a:ln>
            <a:noFill/>
          </a:ln>
          <a:effectLst/>
          <a:scene3d>
            <a:camera prst="perspectiveBelow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3048000"/>
            <a:ext cx="2562383" cy="2514600"/>
          </a:xfrm>
          <a:prstGeom prst="flowChartAlternateProcess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12500"/>
          </a:effectLst>
          <a:scene3d>
            <a:camera prst="perspectiveFront"/>
            <a:lightRig rig="glow" dir="t"/>
          </a:scene3d>
          <a:sp3d extrusionH="107950" prstMaterial="powder">
            <a:bevelT w="82550" h="63500" prst="divot"/>
            <a:bevelB/>
          </a:sp3d>
        </p:spPr>
      </p:pic>
      <p:pic>
        <p:nvPicPr>
          <p:cNvPr id="6" name="Picture 5" descr="HPIM51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990600"/>
            <a:ext cx="3352800" cy="2498982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0000" endPos="30000" dist="5000" dir="5400000" sy="-100000" algn="bl" rotWithShape="0"/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7"/>
          <p:cNvSpPr txBox="1"/>
          <p:nvPr/>
        </p:nvSpPr>
        <p:spPr>
          <a:xfrm>
            <a:off x="533400" y="2286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sr-Cyrl-C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Вежбе</a:t>
            </a:r>
            <a:r>
              <a:rPr lang="sr-Cyrl-C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sr-Cyrl-C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моторике усана и образа</a:t>
            </a:r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5791200"/>
            <a:ext cx="5638800" cy="461665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Font typeface="Wingdings" pitchFamily="2" charset="2"/>
              <a:buChar char="§"/>
            </a:pPr>
            <a:r>
              <a:rPr lang="sr-Cyrl-C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  Развлачење усана у осмех</a:t>
            </a:r>
            <a:endParaRPr 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7" name="Picture 6" descr="HPIM56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914400"/>
            <a:ext cx="3581401" cy="2669367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0000" endPos="30000" dist="5000" dir="5400000" sy="-100000" algn="bl" rotWithShape="0"/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2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4038600" cy="3010137"/>
          </a:xfrm>
          <a:prstGeom prst="flowChartAlternateProcess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" name="Picture 2" descr="HPIM5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228600"/>
            <a:ext cx="4114800" cy="3066932"/>
          </a:xfrm>
          <a:prstGeom prst="flowChartAlternateProcess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" name="Picture 4" descr="HPIM52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63061" y="3124200"/>
            <a:ext cx="4980939" cy="3712501"/>
          </a:xfrm>
          <a:prstGeom prst="flowChartAlternateProcess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Picture 5" descr="HPIM52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00400"/>
            <a:ext cx="4907280" cy="3657600"/>
          </a:xfrm>
          <a:prstGeom prst="flowChartAlternateProcess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166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23"/>
            <a:ext cx="9144000" cy="6813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228600"/>
            <a:ext cx="6324600" cy="777061"/>
          </a:xfrm>
          <a:prstGeom prst="doubleWav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Отисак кромпира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867400"/>
            <a:ext cx="8839200" cy="858857"/>
          </a:xfrm>
          <a:prstGeom prst="doubleWav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Вежба оглашавања, кроз оглашавање вежбамо и утврђујемо одређене гласове.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24400" cy="352129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3" name="Picture 2" descr="HPIM51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5660" y="0"/>
            <a:ext cx="4498340" cy="33528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4" name="Picture 3" descr="HPIM51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09528"/>
            <a:ext cx="5029200" cy="374847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5" name="Picture 4" descr="HPIM51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5460" y="3259088"/>
            <a:ext cx="4828540" cy="359891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2590" y="3352800"/>
            <a:ext cx="4702810" cy="3505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slope"/>
          </a:sp3d>
        </p:spPr>
      </p:pic>
      <p:pic>
        <p:nvPicPr>
          <p:cNvPr id="3" name="Picture 2" descr="HPIM51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0"/>
            <a:ext cx="4343400" cy="32373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slope"/>
          </a:sp3d>
        </p:spPr>
      </p:pic>
      <p:pic>
        <p:nvPicPr>
          <p:cNvPr id="4" name="Picture 3" descr="HPIM51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0"/>
            <a:ext cx="4267200" cy="31805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slope"/>
          </a:sp3d>
        </p:spPr>
      </p:pic>
      <p:pic>
        <p:nvPicPr>
          <p:cNvPr id="5" name="Picture 4" descr="HPIM51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07093"/>
            <a:ext cx="4495800" cy="3350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slope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1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3297898"/>
            <a:ext cx="4776470" cy="356010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bliqueTopRight"/>
            <a:lightRig rig="glow" dir="t">
              <a:rot lat="0" lon="0" rev="14100000"/>
            </a:lightRig>
          </a:scene3d>
          <a:sp3d prstMaterial="softEdge">
            <a:bevelT w="127000" prst="slope"/>
          </a:sp3d>
        </p:spPr>
      </p:pic>
      <p:pic>
        <p:nvPicPr>
          <p:cNvPr id="4" name="Picture 3" descr="HPIM51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228600"/>
            <a:ext cx="4498340" cy="33528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" name="Picture 2" descr="HPIM51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228600"/>
            <a:ext cx="4267200" cy="340912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PIM5131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23"/>
            <a:ext cx="9144000" cy="6813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304800"/>
            <a:ext cx="8534400" cy="777061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Игралица-причалица ,, Воће и поврће”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PIM51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228600"/>
            <a:ext cx="6705600" cy="3940155"/>
          </a:xfrm>
          <a:prstGeom prst="round2DiagRect">
            <a:avLst>
              <a:gd name="adj1" fmla="val 16667"/>
              <a:gd name="adj2" fmla="val 0"/>
            </a:avLst>
          </a:prstGeom>
          <a:ln w="76200" cap="sq">
            <a:solidFill>
              <a:schemeClr val="tx1"/>
            </a:solidFill>
            <a:miter lim="800000"/>
          </a:ln>
          <a:effectLst/>
          <a:scene3d>
            <a:camera prst="perspectiveBelow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" name="Picture 3" descr="HPIM5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450297"/>
            <a:ext cx="4572000" cy="3407703"/>
          </a:xfrm>
          <a:prstGeom prst="flowChartDocument">
            <a:avLst/>
          </a:prstGeom>
          <a:ln w="762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Picture 4" descr="HPIM51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572001" y="3450299"/>
            <a:ext cx="4571999" cy="3407701"/>
          </a:xfrm>
          <a:prstGeom prst="flowChartDocument">
            <a:avLst/>
          </a:prstGeom>
          <a:ln w="762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98340" cy="3352800"/>
          </a:xfrm>
          <a:prstGeom prst="round2DiagRect">
            <a:avLst/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3" name="Picture 2" descr="HPIM51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5660" y="0"/>
            <a:ext cx="4498340" cy="3352800"/>
          </a:xfrm>
          <a:prstGeom prst="round2DiagRect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4" name="Picture 3" descr="HPIM51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1201" y="3201819"/>
            <a:ext cx="4876799" cy="3634881"/>
          </a:xfrm>
          <a:prstGeom prst="round2DiagRect">
            <a:avLst/>
          </a:prstGeom>
          <a:ln>
            <a:noFill/>
          </a:ln>
          <a:effectLst/>
          <a:scene3d>
            <a:camera prst="obliqueTopRigh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282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13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574090"/>
            <a:ext cx="8839200" cy="1283910"/>
          </a:xfrm>
          <a:prstGeom prst="wav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Игра има забаван карактер, подстиче решавање проблемских ситуација, побољшава артикулацију и утврђује гласове.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304800"/>
            <a:ext cx="7315200" cy="1161633"/>
          </a:xfrm>
          <a:prstGeom prst="wav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Игралица-причалица Р, Л, Љ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2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9673" y="304800"/>
            <a:ext cx="5622927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LeftFacing"/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4" name="Picture 3" descr="HPIM52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228600"/>
            <a:ext cx="5418455" cy="4038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RightFacing"/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5" name="Picture 4" descr="HPIM52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3563888"/>
            <a:ext cx="4419600" cy="3294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990600"/>
            <a:ext cx="2581294" cy="2428875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Righ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3" descr="HPIM5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527446"/>
            <a:ext cx="4038600" cy="3010136"/>
          </a:xfrm>
          <a:prstGeom prst="flowChartAlternateProcess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Righ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 descr="HPIM5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581400"/>
            <a:ext cx="4020185" cy="2996411"/>
          </a:xfrm>
          <a:prstGeom prst="round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/>
          <p:cNvSpPr txBox="1"/>
          <p:nvPr/>
        </p:nvSpPr>
        <p:spPr>
          <a:xfrm>
            <a:off x="685800" y="3048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Скупљање усана  ( положај усана за пољубац)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7" name="Picture 6" descr="HPIM56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914400"/>
            <a:ext cx="2819400" cy="2557196"/>
          </a:xfrm>
          <a:prstGeom prst="round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52899" y="1181101"/>
            <a:ext cx="5105402" cy="3962400"/>
          </a:xfrm>
          <a:prstGeom prst="flowChartAlternateProcess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3" name="Picture 2" descr="HPIM5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3400"/>
            <a:ext cx="4572000" cy="4800600"/>
          </a:xfrm>
          <a:prstGeom prst="flowChartAlternateProcess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2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9" y="0"/>
            <a:ext cx="4600575" cy="3429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3" name="Picture 2" descr="HPIM52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3425" y="21298"/>
            <a:ext cx="4367530" cy="325530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5" name="Picture 4" descr="HPIM52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3233954"/>
            <a:ext cx="4876800" cy="363488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bliqueTopRigh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2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8200" cy="3464497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3" name="Picture 2" descr="HPIM53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0"/>
            <a:ext cx="4724400" cy="352129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  <p:pic>
        <p:nvPicPr>
          <p:cNvPr id="4" name="Picture 3" descr="HPIM53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0" y="3429000"/>
            <a:ext cx="5486400" cy="3429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bliqueTopRight"/>
            <a:lightRig rig="glow" dir="t">
              <a:rot lat="0" lon="0" rev="14100000"/>
            </a:lightRig>
          </a:scene3d>
          <a:sp3d prstMaterial="softEdge">
            <a:bevelT w="127000" prst="convex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692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23"/>
            <a:ext cx="9144000" cy="6813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0"/>
            <a:ext cx="6324600" cy="1642348"/>
          </a:xfrm>
          <a:prstGeom prst="irregularSeal1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Кућа слово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574090"/>
            <a:ext cx="7162800" cy="1283910"/>
          </a:xfrm>
          <a:prstGeom prst="horizontalScroll">
            <a:avLst>
              <a:gd name="adj" fmla="val 25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sr-Cyrl-CS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Игра за кориговање и утврђивање гласова, груписање појмова као и за богаћење речника.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6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4443306" cy="3311781"/>
          </a:xfrm>
          <a:prstGeom prst="snip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Picture 3" descr="HPIM56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228600"/>
            <a:ext cx="4657193" cy="6248400"/>
          </a:xfrm>
          <a:prstGeom prst="snip2Diag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3" name="Picture 2" descr="HPIM56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124200"/>
            <a:ext cx="4538190" cy="3382502"/>
          </a:xfrm>
          <a:prstGeom prst="snip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7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4367530" cy="3255302"/>
          </a:xfrm>
          <a:prstGeom prst="snip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" name="Picture 2" descr="HPIM57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0"/>
            <a:ext cx="4800600" cy="3578087"/>
          </a:xfrm>
          <a:prstGeom prst="snip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Picture 3" descr="HPIM57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3352800"/>
            <a:ext cx="4674235" cy="3483902"/>
          </a:xfrm>
          <a:prstGeom prst="snip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Picture 4" descr="HPIM57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3200400"/>
            <a:ext cx="4572000" cy="3407702"/>
          </a:xfrm>
          <a:prstGeom prst="snip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PIM5126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23"/>
            <a:ext cx="9144000" cy="6813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228600"/>
            <a:ext cx="6400800" cy="1314331"/>
          </a:xfrm>
          <a:prstGeom prst="irregularSeal2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3200" b="1" dirty="0" smtClean="0">
                <a:ln w="12700"/>
                <a:solidFill>
                  <a:schemeClr val="bg1">
                    <a:shade val="50000"/>
                  </a:schemeClr>
                </a:solidFill>
              </a:rPr>
              <a:t>Чуњеви</a:t>
            </a:r>
            <a:endParaRPr lang="en-US" sz="3200" b="1" dirty="0">
              <a:ln w="127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867400"/>
            <a:ext cx="8458200" cy="715089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Вежба за богаћење речника, груписање појмова, утврђивање и кориговање гласова.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PIM5129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2362200" y="2971800"/>
            <a:ext cx="4674233" cy="34839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HPIM5127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0" y="304800"/>
            <a:ext cx="4419600" cy="3294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HPIM5128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4776470" y="381000"/>
            <a:ext cx="4367530" cy="3255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PIM56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381000"/>
            <a:ext cx="4114800" cy="3066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HPIM56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2514600"/>
            <a:ext cx="5257800" cy="3918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HPIM56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33400"/>
            <a:ext cx="3962400" cy="2953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PIM52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67530" cy="3255302"/>
          </a:xfrm>
          <a:prstGeom prst="rect">
            <a:avLst/>
          </a:prstGeom>
        </p:spPr>
      </p:pic>
      <p:pic>
        <p:nvPicPr>
          <p:cNvPr id="4" name="Picture 3" descr="HPIM53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4234" y="21298"/>
            <a:ext cx="4469765" cy="3331502"/>
          </a:xfrm>
          <a:prstGeom prst="rect">
            <a:avLst/>
          </a:prstGeom>
        </p:spPr>
      </p:pic>
      <p:pic>
        <p:nvPicPr>
          <p:cNvPr id="5" name="Picture 4" descr="HPIM53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00" y="3429000"/>
            <a:ext cx="4572000" cy="3407702"/>
          </a:xfrm>
          <a:prstGeom prst="rect">
            <a:avLst/>
          </a:prstGeom>
        </p:spPr>
      </p:pic>
      <p:pic>
        <p:nvPicPr>
          <p:cNvPr id="6" name="Picture 5" descr="HPIM5294_0.t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323"/>
            <a:ext cx="9144000" cy="6813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152400"/>
            <a:ext cx="6858000" cy="697885"/>
          </a:xfrm>
          <a:prstGeom prst="ribbon2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Моја боја је....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5334000"/>
            <a:ext cx="7620000" cy="733663"/>
          </a:xfrm>
          <a:prstGeom prst="horizontalScroll">
            <a:avLst>
              <a:gd name="adj" fmla="val 25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Игра за утврђивање и кориговање гласова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914400"/>
            <a:ext cx="2590800" cy="2457559"/>
          </a:xfrm>
          <a:prstGeom prst="flowChartAlternateProcess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Righ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914400"/>
            <a:ext cx="2577353" cy="2362200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Lef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81000" y="304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Развлачење усана у десну, а затим у леву страну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6" name="Picture 5" descr="HPIM51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429000"/>
            <a:ext cx="4191000" cy="3123727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6" descr="HPIM51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3352800"/>
            <a:ext cx="4191000" cy="3123727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4498340" cy="3352800"/>
          </a:xfrm>
          <a:prstGeom prst="round2DiagRect">
            <a:avLst/>
          </a:prstGeom>
          <a:ln w="38100">
            <a:solidFill>
              <a:schemeClr val="tx1"/>
            </a:solidFill>
          </a:ln>
          <a:scene3d>
            <a:camera prst="perspectiveLeft"/>
            <a:lightRig rig="threePt" dir="t"/>
          </a:scene3d>
          <a:sp3d>
            <a:bevelT prst="convex"/>
          </a:sp3d>
        </p:spPr>
      </p:pic>
      <p:pic>
        <p:nvPicPr>
          <p:cNvPr id="4" name="Picture 3" descr="HPIM5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228600"/>
            <a:ext cx="4800601" cy="3578088"/>
          </a:xfrm>
          <a:prstGeom prst="round2DiagRect">
            <a:avLst/>
          </a:prstGeom>
          <a:ln w="38100">
            <a:solidFill>
              <a:schemeClr val="tx1"/>
            </a:solidFill>
          </a:ln>
          <a:scene3d>
            <a:camera prst="perspectiveLeft"/>
            <a:lightRig rig="threePt" dir="t"/>
          </a:scene3d>
          <a:sp3d>
            <a:bevelT prst="convex"/>
          </a:sp3d>
        </p:spPr>
      </p:pic>
      <p:pic>
        <p:nvPicPr>
          <p:cNvPr id="5" name="Picture 4" descr="HPIM53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24200"/>
            <a:ext cx="4702810" cy="3505200"/>
          </a:xfrm>
          <a:prstGeom prst="round2DiagRect">
            <a:avLst/>
          </a:prstGeom>
          <a:ln w="38100">
            <a:solidFill>
              <a:schemeClr val="tx1"/>
            </a:solidFill>
          </a:ln>
          <a:scene3d>
            <a:camera prst="perspectiveLeft"/>
            <a:lightRig rig="threePt" dir="t"/>
          </a:scene3d>
          <a:sp3d>
            <a:bevelT prst="convex"/>
          </a:sp3d>
        </p:spPr>
      </p:pic>
      <p:pic>
        <p:nvPicPr>
          <p:cNvPr id="6" name="Picture 5" descr="HPIM53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43427" y="3276600"/>
            <a:ext cx="4600573" cy="3428999"/>
          </a:xfrm>
          <a:prstGeom prst="round2DiagRect">
            <a:avLst/>
          </a:prstGeom>
          <a:ln w="38100">
            <a:solidFill>
              <a:schemeClr val="tx1"/>
            </a:solidFill>
          </a:ln>
          <a:scene3d>
            <a:camera prst="perspectiveLef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PIM53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276600"/>
            <a:ext cx="4572000" cy="3407702"/>
          </a:xfrm>
          <a:prstGeom prst="round2DiagRect">
            <a:avLst/>
          </a:prstGeom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  <a:sp3d>
            <a:bevelT prst="convex"/>
          </a:sp3d>
        </p:spPr>
      </p:pic>
      <p:pic>
        <p:nvPicPr>
          <p:cNvPr id="2" name="Picture 1" descr="HPIM5301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0" y="152400"/>
            <a:ext cx="4495800" cy="3350907"/>
          </a:xfrm>
          <a:prstGeom prst="round2DiagRect">
            <a:avLst/>
          </a:prstGeom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  <a:sp3d>
            <a:bevelT prst="convex"/>
          </a:sp3d>
        </p:spPr>
      </p:pic>
      <p:pic>
        <p:nvPicPr>
          <p:cNvPr id="3" name="Picture 2" descr="HPIM53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228600"/>
            <a:ext cx="4724400" cy="3521292"/>
          </a:xfrm>
          <a:prstGeom prst="round2DiagRect">
            <a:avLst/>
          </a:prstGeom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  <a:sp3d>
            <a:bevelT prst="convex"/>
          </a:sp3d>
        </p:spPr>
      </p:pic>
      <p:pic>
        <p:nvPicPr>
          <p:cNvPr id="4" name="Picture 3" descr="HPIM53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00400"/>
            <a:ext cx="4907280" cy="3657600"/>
          </a:xfrm>
          <a:prstGeom prst="round2DiagRect">
            <a:avLst/>
          </a:prstGeom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4724400" cy="3521292"/>
          </a:xfrm>
          <a:prstGeom prst="round2DiagRect">
            <a:avLst/>
          </a:prstGeom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  <a:sp3d>
            <a:bevelT prst="convex"/>
          </a:sp3d>
        </p:spPr>
      </p:pic>
      <p:pic>
        <p:nvPicPr>
          <p:cNvPr id="3" name="Picture 2" descr="HPIM53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28600"/>
            <a:ext cx="4572000" cy="3407702"/>
          </a:xfrm>
          <a:prstGeom prst="round2DiagRect">
            <a:avLst/>
          </a:prstGeom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  <a:sp3d>
            <a:bevelT prst="convex"/>
          </a:sp3d>
        </p:spPr>
      </p:pic>
      <p:pic>
        <p:nvPicPr>
          <p:cNvPr id="4" name="Picture 3" descr="HPIM53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3600" y="3657600"/>
            <a:ext cx="4572000" cy="3407702"/>
          </a:xfrm>
          <a:prstGeom prst="round2DiagRect">
            <a:avLst/>
          </a:prstGeom>
          <a:ln w="38100">
            <a:solidFill>
              <a:schemeClr val="tx1"/>
            </a:solidFill>
          </a:ln>
          <a:scene3d>
            <a:camera prst="perspectiveBelow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PIM5228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48"/>
            <a:ext cx="9144000" cy="6813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04800"/>
            <a:ext cx="6705600" cy="810994"/>
          </a:xfrm>
          <a:prstGeom prst="ellipseRibbon2">
            <a:avLst/>
          </a:prstGeom>
          <a:scene3d>
            <a:camera prst="obliqueBottomLeft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Погоди ко сам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6019800"/>
            <a:ext cx="8305800" cy="408623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Утврђујемо гласове у корелацији са моториком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PIM5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3810000" cy="2839752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Picture 6" descr="HPIM52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0"/>
            <a:ext cx="4419600" cy="3294112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Picture 7" descr="HPIM52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43200"/>
            <a:ext cx="4876800" cy="3864902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Picture 4" descr="HPIM52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8600" y="3048000"/>
            <a:ext cx="4878704" cy="3636301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PIM5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352800"/>
            <a:ext cx="4469765" cy="333150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Picture 3" descr="HPIM52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609600"/>
            <a:ext cx="4800600" cy="55626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" name="Picture 1" descr="HPIM52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228600"/>
            <a:ext cx="4802505" cy="357950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2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4367530" cy="325530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" name="Picture 2" descr="HPIM52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1066800"/>
            <a:ext cx="4835173" cy="394110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Picture 4" descr="HPIM52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505200"/>
            <a:ext cx="4267200" cy="318052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398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23"/>
            <a:ext cx="9144000" cy="6813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6934200" cy="1642348"/>
          </a:xfrm>
          <a:prstGeom prst="irregularSeal1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Ко ће пре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PIM5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228600"/>
            <a:ext cx="4419600" cy="3294112"/>
          </a:xfrm>
          <a:prstGeom prst="round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Top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Picture 3" descr="HPIM54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572000" cy="3407702"/>
          </a:xfrm>
          <a:prstGeom prst="round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Picture 4" descr="HPIM54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571999" cy="3407701"/>
          </a:xfrm>
          <a:prstGeom prst="round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PIM5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152400"/>
            <a:ext cx="4495799" cy="3350906"/>
          </a:xfrm>
          <a:prstGeom prst="round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Picture 6" descr="HPIM5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0"/>
            <a:ext cx="4469765" cy="3331502"/>
          </a:xfrm>
          <a:prstGeom prst="round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Picture 8" descr="HPIM54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21698"/>
            <a:ext cx="4309523" cy="3636302"/>
          </a:xfrm>
          <a:prstGeom prst="round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Picture 9" descr="HPIM54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69767" y="3200400"/>
            <a:ext cx="4674233" cy="3483901"/>
          </a:xfrm>
          <a:prstGeom prst="round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PIM5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066800"/>
            <a:ext cx="3782695" cy="2819400"/>
          </a:xfrm>
          <a:prstGeom prst="round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Righ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 descr="HPIM5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3200400"/>
            <a:ext cx="3839845" cy="2861996"/>
          </a:xfrm>
          <a:prstGeom prst="round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/>
          <p:cNvSpPr txBox="1"/>
          <p:nvPr/>
        </p:nvSpPr>
        <p:spPr>
          <a:xfrm>
            <a:off x="1371600" y="22860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Вежбе моторике доње вилице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18288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Спуштање доње вилице, имитирати зевање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46482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Cyrl-C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Хоризонтално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померање доње вилице у леву, па у десну страну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4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372204"/>
            <a:ext cx="4648200" cy="3464497"/>
          </a:xfrm>
          <a:prstGeom prst="round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" name="Picture 2" descr="HPIM54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72204"/>
            <a:ext cx="4648200" cy="3464497"/>
          </a:xfrm>
          <a:prstGeom prst="round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Picture 3" descr="HPIM54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42596"/>
            <a:ext cx="4495800" cy="3350907"/>
          </a:xfrm>
          <a:prstGeom prst="round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Picture 4" descr="HPIM54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1298"/>
            <a:ext cx="4724399" cy="3521292"/>
          </a:xfrm>
          <a:prstGeom prst="round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567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23"/>
            <a:ext cx="9144000" cy="6813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381000"/>
            <a:ext cx="5867400" cy="1642348"/>
          </a:xfrm>
          <a:prstGeom prst="irregularSeal1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Меморија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6096000"/>
            <a:ext cx="80772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Вежба паћње памћења, артикулације, богаћења речника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5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28600"/>
            <a:ext cx="4495800" cy="3350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HPIM55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228600"/>
            <a:ext cx="4648200" cy="3464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HPIM55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3352800"/>
            <a:ext cx="4396105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HPIM559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97180" y="3260361"/>
            <a:ext cx="4572000" cy="3407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PIM5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792488"/>
            <a:ext cx="4112895" cy="3065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Below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HPIM56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3581400"/>
            <a:ext cx="4396105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Below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HPIM55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57200"/>
            <a:ext cx="4419600" cy="3294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Below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HPIM55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04800"/>
            <a:ext cx="429387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Below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PIM5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3336708"/>
            <a:ext cx="4724400" cy="3521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HPIM55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4343400" cy="3237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Below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HPIM55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28600"/>
            <a:ext cx="4265295" cy="31791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Below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HPIM55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352800"/>
            <a:ext cx="470281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PIM5389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91" y="0"/>
            <a:ext cx="9378491" cy="6988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381000"/>
            <a:ext cx="5638800" cy="3025378"/>
          </a:xfrm>
          <a:prstGeom prst="irregularSeal1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Играјмо се коцкама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943600"/>
            <a:ext cx="7696200" cy="715089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Игра служи за утврђивање гласова, богаћење речника, груписање  и разврставање појмова. 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PIM53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5295" y="0"/>
            <a:ext cx="4878705" cy="3636302"/>
          </a:xfrm>
          <a:prstGeom prst="round2Diag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slope"/>
            <a:bevelB/>
          </a:sp3d>
        </p:spPr>
      </p:pic>
      <p:pic>
        <p:nvPicPr>
          <p:cNvPr id="2" name="Picture 1" descr="HPIM53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2711960"/>
            <a:ext cx="5562600" cy="4146038"/>
          </a:xfrm>
          <a:prstGeom prst="ellipse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bliqueBottomRight"/>
            <a:lightRig rig="soft" dir="t">
              <a:rot lat="0" lon="0" rev="0"/>
            </a:lightRig>
          </a:scene3d>
          <a:sp3d prstMaterial="plastic">
            <a:bevelT w="203200" h="50800" prst="softRound"/>
          </a:sp3d>
        </p:spPr>
      </p:pic>
      <p:pic>
        <p:nvPicPr>
          <p:cNvPr id="3" name="Picture 2" descr="HPIM53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498340" cy="3352800"/>
          </a:xfrm>
          <a:prstGeom prst="round2Diag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Right"/>
            <a:lightRig rig="flood" dir="t">
              <a:rot lat="0" lon="0" rev="13800000"/>
            </a:lightRig>
          </a:scene3d>
          <a:sp3d extrusionH="107950" prstMaterial="plastic">
            <a:bevelT w="82550" h="63500" prst="slope"/>
            <a:bevelB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3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4800"/>
            <a:ext cx="4343400" cy="3237317"/>
          </a:xfrm>
          <a:prstGeom prst="round2Diag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Righ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Picture 3" descr="HPIM57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457200"/>
            <a:ext cx="4551680" cy="3392557"/>
          </a:xfrm>
          <a:prstGeom prst="round2Diag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" name="Picture 2" descr="HPIM53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2895600"/>
            <a:ext cx="5029200" cy="3748472"/>
          </a:xfrm>
          <a:prstGeom prst="flowChartConnector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PIM5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298"/>
            <a:ext cx="9144000" cy="68154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152400"/>
            <a:ext cx="6248400" cy="2421136"/>
          </a:xfrm>
          <a:prstGeom prst="irregularSeal2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32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Игра  коцк</a:t>
            </a:r>
            <a:r>
              <a:rPr lang="en-US" sz="32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o</a:t>
            </a:r>
            <a:r>
              <a:rPr lang="sr-Cyrl-CS" sz="32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м </a:t>
            </a:r>
            <a:endParaRPr lang="en-US" sz="32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5638800"/>
            <a:ext cx="6324600" cy="917079"/>
          </a:xfrm>
          <a:prstGeom prst="horizontalScroll">
            <a:avLst>
              <a:gd name="adj" fmla="val 25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sr-Cyrl-CS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Утврђивање слова  Р</a:t>
            </a:r>
            <a:endParaRPr lang="en-US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PIM53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0"/>
            <a:ext cx="4800600" cy="3578087"/>
          </a:xfrm>
          <a:prstGeom prst="flowChartAlternateProcess">
            <a:avLst/>
          </a:prstGeom>
          <a:ln>
            <a:noFill/>
          </a:ln>
          <a:effectLst/>
          <a:scene3d>
            <a:camera prst="perspectiveBelow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" name="Picture 4" descr="HPIM53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73066" y="2524197"/>
            <a:ext cx="4966137" cy="3701469"/>
          </a:xfrm>
          <a:prstGeom prst="flowChartAlternateProcess">
            <a:avLst/>
          </a:prstGeom>
          <a:ln>
            <a:noFill/>
          </a:ln>
          <a:effectLst/>
          <a:scene3d>
            <a:camera prst="isometricOffAxis2Left"/>
            <a:lightRig rig="threePt" dir="t"/>
          </a:scene3d>
        </p:spPr>
      </p:pic>
      <p:pic>
        <p:nvPicPr>
          <p:cNvPr id="6" name="Picture 5" descr="HPIM53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526945" y="3246497"/>
            <a:ext cx="4138448" cy="3084558"/>
          </a:xfrm>
          <a:prstGeom prst="flowChartAlternateProcess">
            <a:avLst/>
          </a:prstGeom>
          <a:ln>
            <a:noFill/>
          </a:ln>
          <a:effectLst/>
          <a:scene3d>
            <a:camera prst="isometricOffAxis2Left"/>
            <a:lightRig rig="threePt" dir="t"/>
          </a:scene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3810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sr-Cyrl-C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Вежбе моторике меког непца</a:t>
            </a:r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143000"/>
            <a:ext cx="2760669" cy="249078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TextBox 4"/>
          <p:cNvSpPr txBox="1"/>
          <p:nvPr/>
        </p:nvSpPr>
        <p:spPr>
          <a:xfrm>
            <a:off x="609600" y="175260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Cyrl-C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Истурање заокружених             усана у облику слова О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5" descr="HPIM4946 (1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2895600"/>
            <a:ext cx="4800600" cy="3578088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393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48"/>
            <a:ext cx="9144000" cy="6813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6326326"/>
            <a:ext cx="6705600" cy="531674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sz="2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Вежба пажње и правилног изговора</a:t>
            </a:r>
            <a:endParaRPr lang="en-US" sz="20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381000"/>
            <a:ext cx="4038600" cy="3889772"/>
          </a:xfrm>
          <a:prstGeom prst="irregularSeal1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sr-Cyrl-C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Препознај, правилно изговори</a:t>
            </a:r>
            <a:endParaRPr lang="en-US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PIM53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228599"/>
            <a:ext cx="4596129" cy="34256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HPIM54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00400"/>
            <a:ext cx="4648200" cy="34644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 prst="convex"/>
            <a:contourClr>
              <a:srgbClr val="FFFFFF"/>
            </a:contourClr>
          </a:sp3d>
        </p:spPr>
      </p:pic>
      <p:pic>
        <p:nvPicPr>
          <p:cNvPr id="5" name="Picture 4" descr="HPIM54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3352800"/>
            <a:ext cx="4419600" cy="32941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HPIM53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1" y="152401"/>
            <a:ext cx="4419600" cy="32941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PIM54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5660" y="228600"/>
            <a:ext cx="4498340" cy="3352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HPIM54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228600"/>
            <a:ext cx="4419599" cy="32941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HPIM54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3563888"/>
            <a:ext cx="4419600" cy="32941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HPIM54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3563887"/>
            <a:ext cx="4419601" cy="3294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bliqueTop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4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228600"/>
            <a:ext cx="4572000" cy="3407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HPIM54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8600"/>
            <a:ext cx="4367530" cy="32553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HPIM54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3276600"/>
            <a:ext cx="4498340" cy="3352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HPIM54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00" y="3352800"/>
            <a:ext cx="4419600" cy="32941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PIM5666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1600" y="5288340"/>
            <a:ext cx="6705600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CS" dirty="0" smtClean="0"/>
              <a:t> </a:t>
            </a:r>
            <a:r>
              <a:rPr lang="sr-Cyrl-CS" sz="3200" dirty="0" smtClean="0"/>
              <a:t>Примена усвојених гласова кроз говорно стваралаштво</a:t>
            </a:r>
            <a:endParaRPr lang="en-US" sz="3200" dirty="0"/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839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23"/>
            <a:ext cx="9144000" cy="6813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457200"/>
            <a:ext cx="4572000" cy="1161633"/>
          </a:xfrm>
          <a:prstGeom prst="wav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Вртешка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5638800"/>
            <a:ext cx="8229600" cy="1021556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Игра се користи за </a:t>
            </a:r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прављење </a:t>
            </a:r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нових прича или већ постојећих. Може се користити за груписање и развставање појмова, богаћење речника, побошање артикулације.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8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4267200" cy="3180522"/>
          </a:xfrm>
          <a:prstGeom prst="snip2Diag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Righ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Picture 3" descr="HPIM58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352800"/>
            <a:ext cx="4469765" cy="3331502"/>
          </a:xfrm>
          <a:prstGeom prst="snip2Diag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Righ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" name="Picture 4" descr="HPIM58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228600"/>
            <a:ext cx="4267200" cy="3180522"/>
          </a:xfrm>
          <a:prstGeom prst="snip2Diag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 descr="HPIM58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3276600"/>
            <a:ext cx="4445636" cy="3313518"/>
          </a:xfrm>
          <a:prstGeom prst="snip2Diag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8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298"/>
            <a:ext cx="4163060" cy="3102902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" name="Picture 2" descr="HPIM58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76600"/>
            <a:ext cx="4267200" cy="3180522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Picture 3" descr="HPIM58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662806" y="1061594"/>
            <a:ext cx="5943600" cy="4430012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9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298"/>
            <a:ext cx="9144000" cy="6815404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5310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60" y="0"/>
            <a:ext cx="9173960" cy="6835675"/>
          </a:xfrm>
          <a:prstGeom prst="rect">
            <a:avLst/>
          </a:prstGeom>
        </p:spPr>
      </p:pic>
      <p:pic>
        <p:nvPicPr>
          <p:cNvPr id="3" name="Picture 2" descr="HPIM5233_0.t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23"/>
            <a:ext cx="9144000" cy="6813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304800"/>
            <a:ext cx="693420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sr-Cyrl-C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Бинго- Точак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6019800"/>
            <a:ext cx="60960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Вежба пажње и артикулације гласова. </a:t>
            </a:r>
          </a:p>
          <a:p>
            <a:pPr algn="ctr"/>
            <a:r>
              <a:rPr lang="sr-Cyrl-C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Може да се користи за измишање нових прича. 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4023</TotalTime>
  <Words>780</Words>
  <Application>Microsoft Office PowerPoint</Application>
  <PresentationFormat>On-screen Show (4:3)</PresentationFormat>
  <Paragraphs>120</Paragraphs>
  <Slides>124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25" baseType="lpstr">
      <vt:lpstr>Verve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rajko</dc:creator>
  <cp:lastModifiedBy>Nada i Vesna</cp:lastModifiedBy>
  <cp:revision>227</cp:revision>
  <dcterms:created xsi:type="dcterms:W3CDTF">2012-05-25T06:21:44Z</dcterms:created>
  <dcterms:modified xsi:type="dcterms:W3CDTF">2012-06-13T06:28:01Z</dcterms:modified>
</cp:coreProperties>
</file>