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55"/>
  </p:notesMasterIdLst>
  <p:sldIdLst>
    <p:sldId id="311" r:id="rId3"/>
    <p:sldId id="256" r:id="rId4"/>
    <p:sldId id="326" r:id="rId5"/>
    <p:sldId id="259" r:id="rId6"/>
    <p:sldId id="312" r:id="rId7"/>
    <p:sldId id="327" r:id="rId8"/>
    <p:sldId id="313" r:id="rId9"/>
    <p:sldId id="314" r:id="rId10"/>
    <p:sldId id="315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316" r:id="rId19"/>
    <p:sldId id="317" r:id="rId20"/>
    <p:sldId id="318" r:id="rId21"/>
    <p:sldId id="319" r:id="rId22"/>
    <p:sldId id="320" r:id="rId23"/>
    <p:sldId id="321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32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ПЛАЧЕ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СА МАМОМ</c:v>
                </c:pt>
                <c:pt idx="1">
                  <c:v>САМО</c:v>
                </c:pt>
                <c:pt idx="2">
                  <c:v>ЗАДОВОЉНО</c:v>
                </c:pt>
                <c:pt idx="3">
                  <c:v>РАЗДРАЖЉИВО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2.5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СМЕЈЕ СЕ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СА МАМОМ</c:v>
                </c:pt>
                <c:pt idx="1">
                  <c:v>САМО</c:v>
                </c:pt>
                <c:pt idx="2">
                  <c:v>ЗАДОВОЉНО</c:v>
                </c:pt>
                <c:pt idx="3">
                  <c:v>РАЗДРАЖЉИВО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5.2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ГУЧЕ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СА МАМОМ</c:v>
                </c:pt>
                <c:pt idx="1">
                  <c:v>САМО</c:v>
                </c:pt>
                <c:pt idx="2">
                  <c:v>ЗАДОВОЉНО</c:v>
                </c:pt>
                <c:pt idx="3">
                  <c:v>РАЗДРАЖЉИВО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1.2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hape val="box"/>
        <c:axId val="65645952"/>
        <c:axId val="67328256"/>
        <c:axId val="0"/>
      </c:bar3DChart>
      <c:catAx>
        <c:axId val="65645952"/>
        <c:scaling>
          <c:orientation val="minMax"/>
        </c:scaling>
        <c:axPos val="b"/>
        <c:tickLblPos val="nextTo"/>
        <c:crossAx val="67328256"/>
        <c:crosses val="autoZero"/>
        <c:auto val="1"/>
        <c:lblAlgn val="ctr"/>
        <c:lblOffset val="100"/>
      </c:catAx>
      <c:valAx>
        <c:axId val="67328256"/>
        <c:scaling>
          <c:orientation val="minMax"/>
        </c:scaling>
        <c:axPos val="l"/>
        <c:majorGridlines/>
        <c:numFmt formatCode="General" sourceLinked="1"/>
        <c:tickLblPos val="nextTo"/>
        <c:crossAx val="65645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C9A02-19C8-442E-893A-2A34D1B0DF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946A-D673-49A7-894C-FCA814E20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946A-D673-49A7-894C-FCA814E201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946A-D673-49A7-894C-FCA814E2018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31FDF-4BDD-4A83-9DC2-646A241700E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20E50-561D-4F46-B6E8-AC2C1341F2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ublic\Music\Sample%20Music\Kalimba.mp3" TargetMode="Externa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korisnik\Downloads\Plac%20bebe%20zvuk.mp3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ocuments\Ivana\Mira%20Ristic\Bebe%20efekti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29718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r-Cyrl-CS" sz="6000" dirty="0" smtClean="0">
                <a:solidFill>
                  <a:schemeClr val="bg1"/>
                </a:solidFill>
              </a:rPr>
              <a:t>Развој комуникативних способности код деце јасленог узраста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4800600"/>
            <a:ext cx="2286000" cy="1752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M</a:t>
            </a:r>
            <a:r>
              <a:rPr lang="sr-Cyrl-RS" dirty="0" smtClean="0"/>
              <a:t>ира Ристић</a:t>
            </a:r>
            <a:endParaRPr lang="sr-Cyrl-RS" dirty="0" smtClean="0"/>
          </a:p>
          <a:p>
            <a:pPr algn="ctr"/>
            <a:r>
              <a:rPr lang="sr-Cyrl-RS" dirty="0" smtClean="0"/>
              <a:t>Логопед</a:t>
            </a:r>
            <a:endParaRPr lang="sr-Latn-CS" dirty="0" smtClean="0"/>
          </a:p>
          <a:p>
            <a:pPr algn="ctr"/>
            <a:r>
              <a:rPr lang="sr-Cyrl-RS" smtClean="0"/>
              <a:t>ПУ</a:t>
            </a:r>
            <a:r>
              <a:rPr lang="sr-Latn-CS" smtClean="0"/>
              <a:t> </a:t>
            </a:r>
            <a:r>
              <a:rPr lang="sr-Latn-CS" dirty="0" smtClean="0"/>
              <a:t>“</a:t>
            </a:r>
            <a:r>
              <a:rPr lang="sr-Cyrl-RS" dirty="0" smtClean="0"/>
              <a:t>Врачар</a:t>
            </a:r>
            <a:r>
              <a:rPr lang="sr-Latn-CS" dirty="0" smtClean="0"/>
              <a:t>”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016691"/>
          </a:xfrm>
        </p:spPr>
        <p:txBody>
          <a:bodyPr>
            <a:noAutofit/>
          </a:bodyPr>
          <a:lstStyle/>
          <a:p>
            <a:r>
              <a:rPr lang="x-none" sz="3200" dirty="0" smtClean="0"/>
              <a:t>Гласови које беба продукује могу се поделити на гласове пријатности</a:t>
            </a:r>
          </a:p>
          <a:p>
            <a:pPr>
              <a:buNone/>
            </a:pPr>
            <a:r>
              <a:rPr lang="x-none" sz="3200" dirty="0" smtClean="0"/>
              <a:t>( који су тиши и мелодичнији) и гласове непријатности ( који су јачи и продорнији).</a:t>
            </a:r>
          </a:p>
          <a:p>
            <a:r>
              <a:rPr lang="x-none" sz="3200" dirty="0" smtClean="0"/>
              <a:t>Током првог тромесечја беба радосно реагује покретима целог тела, продукујући гласове задовољства., окреће главу ка извору звука, на мајчин глас се смеје.</a:t>
            </a:r>
            <a:endParaRPr lang="en-US" sz="3200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52400"/>
            <a:ext cx="1828800" cy="945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Kalimb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181600" y="152400"/>
            <a:ext cx="1981200" cy="9539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b="1" dirty="0" smtClean="0"/>
              <a:t/>
            </a:r>
            <a:br>
              <a:rPr lang="x-none" b="1" dirty="0" smtClean="0"/>
            </a:br>
            <a:r>
              <a:rPr lang="x-none" b="1" dirty="0" smtClean="0"/>
              <a:t>Развој комуникативних способности детета од рођења до трећег месеца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5562600" cy="4264152"/>
          </a:xfrm>
        </p:spPr>
        <p:txBody>
          <a:bodyPr>
            <a:noAutofit/>
          </a:bodyPr>
          <a:lstStyle/>
          <a:p>
            <a:pPr>
              <a:buNone/>
            </a:pPr>
            <a:endParaRPr lang="x-none" sz="1600" i="1" u="sng" dirty="0" smtClean="0"/>
          </a:p>
          <a:p>
            <a:pPr>
              <a:buNone/>
            </a:pPr>
            <a:endParaRPr lang="x-none" sz="1600" i="1" u="sng" dirty="0" smtClean="0"/>
          </a:p>
          <a:p>
            <a:pPr>
              <a:buNone/>
            </a:pPr>
            <a:r>
              <a:rPr lang="x-none" i="1" u="sng" dirty="0" smtClean="0"/>
              <a:t>Социјална и емоционална комуникација</a:t>
            </a:r>
          </a:p>
          <a:p>
            <a:r>
              <a:rPr lang="x-none" dirty="0" smtClean="0"/>
              <a:t>Комуникацију изражава покретима тела и изразом лица</a:t>
            </a:r>
          </a:p>
          <a:p>
            <a:r>
              <a:rPr lang="x-none" dirty="0" smtClean="0"/>
              <a:t>Имитира неке покрете и изразе лица</a:t>
            </a:r>
          </a:p>
          <a:p>
            <a:r>
              <a:rPr lang="x-none" dirty="0" smtClean="0"/>
              <a:t>Почиње развој социјалног осмеха.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3" descr="grim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2133600" cy="15143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plazi 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809750"/>
            <a:ext cx="2057400" cy="15430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smeje 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657600"/>
            <a:ext cx="2209800" cy="297654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x-none" sz="5100" i="1" u="sng" dirty="0" smtClean="0"/>
              <a:t>Визуелна комуникација</a:t>
            </a:r>
          </a:p>
          <a:p>
            <a:r>
              <a:rPr lang="x-none" sz="5100" dirty="0" smtClean="0"/>
              <a:t>с пажњом гледа у лице мајке</a:t>
            </a:r>
          </a:p>
          <a:p>
            <a:r>
              <a:rPr lang="x-none" sz="5100" dirty="0" smtClean="0"/>
              <a:t>препознаје особе из најближег окружења</a:t>
            </a:r>
          </a:p>
          <a:p>
            <a:r>
              <a:rPr lang="x-none" sz="5100" dirty="0" smtClean="0"/>
              <a:t>почиње развој координације око-рука</a:t>
            </a:r>
          </a:p>
          <a:p>
            <a:pPr>
              <a:buNone/>
            </a:pPr>
            <a:r>
              <a:rPr lang="x-none" sz="5100" i="1" u="sng" dirty="0" smtClean="0"/>
              <a:t>Слушање и изражавање</a:t>
            </a:r>
          </a:p>
          <a:p>
            <a:r>
              <a:rPr lang="x-none" sz="5100" dirty="0" smtClean="0"/>
              <a:t>смеје се на присуство мајчиног гласа</a:t>
            </a:r>
          </a:p>
          <a:p>
            <a:r>
              <a:rPr lang="x-none" sz="5100" dirty="0" smtClean="0"/>
              <a:t>окреће главу ка извору звука</a:t>
            </a:r>
          </a:p>
          <a:p>
            <a:r>
              <a:rPr lang="x-none" sz="5100" dirty="0" smtClean="0"/>
              <a:t>продукује гласове- самогласнике.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b="1" dirty="0" smtClean="0"/>
              <a:t/>
            </a:r>
            <a:br>
              <a:rPr lang="x-none" b="1" dirty="0" smtClean="0"/>
            </a:br>
            <a:r>
              <a:rPr lang="x-none" b="1" dirty="0" smtClean="0"/>
              <a:t/>
            </a:r>
            <a:br>
              <a:rPr lang="x-none" b="1" dirty="0" smtClean="0"/>
            </a:br>
            <a:r>
              <a:rPr lang="x-none" b="1" dirty="0" smtClean="0"/>
              <a:t>Развој комуникативних способности детета од трећег до шестог месеца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334000" cy="44497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x-none" i="1" u="sng" dirty="0" smtClean="0"/>
          </a:p>
          <a:p>
            <a:pPr>
              <a:buNone/>
            </a:pPr>
            <a:r>
              <a:rPr lang="x-none" sz="3600" i="1" u="sng" dirty="0" smtClean="0"/>
              <a:t>Социјална и емоционална комуникација</a:t>
            </a:r>
          </a:p>
          <a:p>
            <a:r>
              <a:rPr lang="x-none" sz="3600" dirty="0" smtClean="0"/>
              <a:t>беба ужива у игри са другом особом</a:t>
            </a:r>
          </a:p>
          <a:p>
            <a:r>
              <a:rPr lang="x-none" sz="3600" dirty="0" smtClean="0"/>
              <a:t>одговара на изражавање емоција других људи.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oljub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057400"/>
            <a:ext cx="1844040" cy="4191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7620000" cy="640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x-none" sz="3600" i="1" u="sng" dirty="0" smtClean="0"/>
              <a:t>Визуелна комуникација</a:t>
            </a:r>
          </a:p>
          <a:p>
            <a:r>
              <a:rPr lang="x-none" sz="3600" dirty="0" smtClean="0"/>
              <a:t>сазревају способности уочавања особа и објеката удаљених од бебе</a:t>
            </a:r>
          </a:p>
          <a:p>
            <a:r>
              <a:rPr lang="x-none" sz="3600" dirty="0" smtClean="0"/>
              <a:t>Способна је да прати објекат који се лагано креће.</a:t>
            </a:r>
          </a:p>
          <a:p>
            <a:pPr>
              <a:buNone/>
            </a:pPr>
            <a:r>
              <a:rPr lang="x-none" sz="3600" i="1" u="sng" dirty="0" smtClean="0"/>
              <a:t>Слушање и изражавање</a:t>
            </a:r>
            <a:endParaRPr lang="x-none" sz="3600" dirty="0" smtClean="0"/>
          </a:p>
          <a:p>
            <a:r>
              <a:rPr lang="x-none" sz="3600" dirty="0" smtClean="0"/>
              <a:t>окреће се ка особи која говори</a:t>
            </a:r>
          </a:p>
          <a:p>
            <a:r>
              <a:rPr lang="x-none" sz="3600" dirty="0" smtClean="0"/>
              <a:t>самостално продукује гласове и одговара на гласове одрасле особе</a:t>
            </a:r>
            <a:endParaRPr lang="en-US" sz="3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001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b="1" dirty="0" smtClean="0"/>
              <a:t/>
            </a:r>
            <a:br>
              <a:rPr lang="x-none" b="1" dirty="0" smtClean="0"/>
            </a:br>
            <a:r>
              <a:rPr lang="x-none" b="1" dirty="0" smtClean="0"/>
              <a:t>Развој комуникативних способности детета од шестог до деветог месеца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239000" cy="4264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x-none" sz="3600" i="1" u="sng" dirty="0" smtClean="0"/>
          </a:p>
          <a:p>
            <a:pPr>
              <a:buNone/>
            </a:pPr>
            <a:endParaRPr lang="x-none" sz="4200" i="1" u="sng" dirty="0" smtClean="0"/>
          </a:p>
          <a:p>
            <a:pPr>
              <a:buNone/>
            </a:pPr>
            <a:r>
              <a:rPr lang="x-none" sz="5100" i="1" u="sng" dirty="0" smtClean="0"/>
              <a:t>Социјална и емоционална комуникација</a:t>
            </a:r>
          </a:p>
          <a:p>
            <a:r>
              <a:rPr lang="x-none" sz="5100" dirty="0" smtClean="0"/>
              <a:t>беба брбља сама, али много више када има саговорника</a:t>
            </a:r>
          </a:p>
          <a:p>
            <a:r>
              <a:rPr lang="x-none" sz="5100" dirty="0" smtClean="0"/>
              <a:t>може да заплаче кад јој се приближи недовољно позната особа</a:t>
            </a:r>
          </a:p>
          <a:p>
            <a:pPr>
              <a:buNone/>
            </a:pPr>
            <a:r>
              <a:rPr lang="x-none" sz="5100" i="1" u="sng" dirty="0" smtClean="0"/>
              <a:t>Визуелна комуникација</a:t>
            </a:r>
          </a:p>
          <a:p>
            <a:r>
              <a:rPr lang="x-none" sz="5100" dirty="0" smtClean="0"/>
              <a:t>погледом прати померање предмета или особе у свим правцима.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27037"/>
            <a:ext cx="6400800" cy="6126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x-none" sz="2800" i="1" u="sng" dirty="0" smtClean="0"/>
              <a:t>Слушање и изражавање</a:t>
            </a:r>
          </a:p>
          <a:p>
            <a:r>
              <a:rPr lang="x-none" sz="2800" dirty="0" smtClean="0"/>
              <a:t>беба је прешла са гукања на брбљање</a:t>
            </a:r>
          </a:p>
          <a:p>
            <a:r>
              <a:rPr lang="x-none" sz="2800" dirty="0" smtClean="0"/>
              <a:t>током брбљања мења интонацију, делује као да пева</a:t>
            </a:r>
          </a:p>
          <a:p>
            <a:r>
              <a:rPr lang="x-none" sz="2800" smtClean="0"/>
              <a:t>у брбљању</a:t>
            </a:r>
            <a:r>
              <a:rPr lang="sr-Cyrl-CS" sz="2800" dirty="0" smtClean="0"/>
              <a:t> </a:t>
            </a:r>
            <a:r>
              <a:rPr lang="x-none" sz="2800" smtClean="0"/>
              <a:t>се </a:t>
            </a:r>
            <a:r>
              <a:rPr lang="x-none" sz="2800" dirty="0" smtClean="0"/>
              <a:t>појављују многи гласови</a:t>
            </a:r>
            <a:r>
              <a:rPr lang="x-none" sz="2800" smtClean="0"/>
              <a:t>: самогласници </a:t>
            </a:r>
            <a:r>
              <a:rPr lang="x-none" sz="2800" dirty="0" smtClean="0"/>
              <a:t>(</a:t>
            </a:r>
            <a:r>
              <a:rPr lang="x-none" sz="2800" smtClean="0"/>
              <a:t>а,е,и,о,у), у </a:t>
            </a:r>
            <a:r>
              <a:rPr lang="x-none" sz="2800" dirty="0" smtClean="0"/>
              <a:t>комбинацији са сугласницима</a:t>
            </a:r>
            <a:r>
              <a:rPr lang="x-none" sz="2800" smtClean="0"/>
              <a:t>: </a:t>
            </a:r>
            <a:r>
              <a:rPr lang="x-none" sz="2800" dirty="0" smtClean="0"/>
              <a:t> </a:t>
            </a:r>
            <a:r>
              <a:rPr lang="x-none" sz="2800" smtClean="0"/>
              <a:t>(к,г,п,б,т,д,м,н</a:t>
            </a:r>
            <a:r>
              <a:rPr lang="x-none" sz="2800" dirty="0" smtClean="0"/>
              <a:t>..)</a:t>
            </a:r>
          </a:p>
          <a:p>
            <a:r>
              <a:rPr lang="x-none" sz="2800" smtClean="0"/>
              <a:t>прави разн</a:t>
            </a:r>
            <a:r>
              <a:rPr lang="sr-Cyrl-CS" sz="2800" dirty="0" smtClean="0"/>
              <a:t>е</a:t>
            </a:r>
            <a:r>
              <a:rPr lang="x-none" sz="2800" smtClean="0"/>
              <a:t> израз</a:t>
            </a:r>
            <a:r>
              <a:rPr lang="sr-Cyrl-CS" sz="2800" dirty="0" smtClean="0"/>
              <a:t>е</a:t>
            </a:r>
            <a:r>
              <a:rPr lang="x-none" sz="2800" smtClean="0"/>
              <a:t> </a:t>
            </a:r>
            <a:r>
              <a:rPr lang="x-none" sz="2800" dirty="0" smtClean="0"/>
              <a:t>лица</a:t>
            </a:r>
          </a:p>
          <a:p>
            <a:r>
              <a:rPr lang="x-none" sz="2800" dirty="0" smtClean="0"/>
              <a:t>почиње да се служи гестовима </a:t>
            </a:r>
            <a:r>
              <a:rPr lang="x-none" sz="2800" smtClean="0"/>
              <a:t>: </a:t>
            </a:r>
            <a:r>
              <a:rPr lang="x-none" sz="2800" dirty="0" smtClean="0"/>
              <a:t> </a:t>
            </a:r>
            <a:r>
              <a:rPr lang="x-none" sz="2800" smtClean="0"/>
              <a:t>па-па</a:t>
            </a:r>
            <a:r>
              <a:rPr lang="x-none" sz="2800" dirty="0" smtClean="0"/>
              <a:t>, таши-таши</a:t>
            </a:r>
          </a:p>
          <a:p>
            <a:r>
              <a:rPr lang="x-none" sz="2800" dirty="0" smtClean="0"/>
              <a:t>почиње да реагује на ,,НЕ,,</a:t>
            </a:r>
            <a:endParaRPr lang="en-US" sz="2800" dirty="0"/>
          </a:p>
        </p:txBody>
      </p:sp>
      <p:pic>
        <p:nvPicPr>
          <p:cNvPr id="4" name="Picture 3" descr="mase.jpg"/>
          <p:cNvPicPr>
            <a:picLocks noChangeAspect="1"/>
          </p:cNvPicPr>
          <p:nvPr/>
        </p:nvPicPr>
        <p:blipFill>
          <a:blip r:embed="rId2" cstate="print"/>
          <a:srcRect t="10000" r="11647" b="17778"/>
          <a:stretch>
            <a:fillRect/>
          </a:stretch>
        </p:blipFill>
        <p:spPr>
          <a:xfrm>
            <a:off x="6705600" y="2971800"/>
            <a:ext cx="217400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962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b="1" dirty="0" smtClean="0"/>
              <a:t/>
            </a:r>
            <a:br>
              <a:rPr lang="x-none" b="1" dirty="0" smtClean="0"/>
            </a:br>
            <a:r>
              <a:rPr lang="x-none" b="1" dirty="0" smtClean="0"/>
              <a:t>Развој комуникативних способности детета од деветог до дванаестог месеца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524000"/>
            <a:ext cx="66294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endParaRPr lang="x-none" i="1" u="sng" dirty="0" smtClean="0"/>
          </a:p>
          <a:p>
            <a:pPr algn="l"/>
            <a:r>
              <a:rPr lang="x-none" sz="3200" i="1" u="sng" dirty="0" smtClean="0">
                <a:solidFill>
                  <a:schemeClr val="tx1"/>
                </a:solidFill>
              </a:rPr>
              <a:t>Рецептивни говор – разумевање</a:t>
            </a:r>
          </a:p>
          <a:p>
            <a:pPr algn="l">
              <a:buFont typeface="Arial" pitchFamily="34" charset="0"/>
              <a:buChar char="•"/>
            </a:pPr>
            <a:r>
              <a:rPr lang="x-none" sz="3200" dirty="0" smtClean="0">
                <a:solidFill>
                  <a:schemeClr val="tx1"/>
                </a:solidFill>
              </a:rPr>
              <a:t>усмерава пажњу на говор људи око себе  (развија се говорна перцепција)</a:t>
            </a:r>
          </a:p>
          <a:p>
            <a:pPr algn="l">
              <a:buFont typeface="Arial" pitchFamily="34" charset="0"/>
              <a:buChar char="•"/>
            </a:pPr>
            <a:r>
              <a:rPr lang="x-none" sz="3200" dirty="0" smtClean="0">
                <a:solidFill>
                  <a:schemeClr val="tx1"/>
                </a:solidFill>
              </a:rPr>
              <a:t>разуме речи које означавају бића или предметеиз непосредног окружења</a:t>
            </a:r>
          </a:p>
          <a:p>
            <a:pPr algn="l">
              <a:buFont typeface="Arial" pitchFamily="34" charset="0"/>
              <a:buChar char="•"/>
            </a:pPr>
            <a:r>
              <a:rPr lang="x-none" sz="3200" dirty="0" smtClean="0">
                <a:solidFill>
                  <a:schemeClr val="tx1"/>
                </a:solidFill>
              </a:rPr>
              <a:t>испуњава једноставне захтеве</a:t>
            </a:r>
          </a:p>
          <a:p>
            <a:pPr algn="l">
              <a:buFont typeface="Arial" pitchFamily="34" charset="0"/>
              <a:buChar char="•"/>
            </a:pPr>
            <a:r>
              <a:rPr lang="x-none" sz="3200" dirty="0" smtClean="0">
                <a:solidFill>
                  <a:schemeClr val="tx1"/>
                </a:solidFill>
              </a:rPr>
              <a:t>Ужива у заједничким играма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tata-cer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1905000" cy="2438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zajednicka igra.jpg"/>
          <p:cNvPicPr>
            <a:picLocks noChangeAspect="1"/>
          </p:cNvPicPr>
          <p:nvPr/>
        </p:nvPicPr>
        <p:blipFill>
          <a:blip r:embed="rId3" cstate="print"/>
          <a:srcRect l="24222" r="2000" b="14444"/>
          <a:stretch>
            <a:fillRect/>
          </a:stretch>
        </p:blipFill>
        <p:spPr>
          <a:xfrm>
            <a:off x="228600" y="4114800"/>
            <a:ext cx="1905000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28600"/>
            <a:ext cx="65532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x-none" sz="2800" i="1" u="sng" dirty="0" smtClean="0">
                <a:solidFill>
                  <a:schemeClr val="tx1"/>
                </a:solidFill>
              </a:rPr>
              <a:t>Експресивни говор – изражавање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x-none" sz="2800" dirty="0" smtClean="0">
                <a:solidFill>
                  <a:schemeClr val="tx1"/>
                </a:solidFill>
              </a:rPr>
              <a:t>овладава гестом и гестовном комуникацијом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x-none" sz="2800" dirty="0" smtClean="0">
                <a:solidFill>
                  <a:schemeClr val="tx1"/>
                </a:solidFill>
              </a:rPr>
              <a:t>опонаша неке </a:t>
            </a:r>
            <a:r>
              <a:rPr lang="x-none" sz="2800" smtClean="0">
                <a:solidFill>
                  <a:schemeClr val="tx1"/>
                </a:solidFill>
              </a:rPr>
              <a:t>активности (кашљање</a:t>
            </a:r>
            <a:r>
              <a:rPr lang="x-none" sz="2800" dirty="0" smtClean="0">
                <a:solidFill>
                  <a:schemeClr val="tx1"/>
                </a:solidFill>
              </a:rPr>
              <a:t>, смејање, цоктање)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x-none" sz="2800" dirty="0" smtClean="0">
                <a:solidFill>
                  <a:schemeClr val="tx1"/>
                </a:solidFill>
              </a:rPr>
              <a:t>овладава ономатопејом ( звуци из околине и опонашање животиња)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x-none" sz="2800" dirty="0" smtClean="0">
                <a:solidFill>
                  <a:schemeClr val="tx1"/>
                </a:solidFill>
              </a:rPr>
              <a:t>Брбља 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x-none" sz="2800" dirty="0" smtClean="0">
                <a:solidFill>
                  <a:schemeClr val="tx1"/>
                </a:solidFill>
              </a:rPr>
              <a:t>Појава прве речи</a:t>
            </a:r>
          </a:p>
        </p:txBody>
      </p:sp>
      <p:pic>
        <p:nvPicPr>
          <p:cNvPr id="4" name="Picture 3" descr="kij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33400"/>
            <a:ext cx="2209800" cy="2828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opon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791075"/>
            <a:ext cx="4038600" cy="1914525"/>
          </a:xfrm>
          <a:prstGeom prst="rect">
            <a:avLst/>
          </a:prstGeom>
        </p:spPr>
      </p:pic>
      <p:pic>
        <p:nvPicPr>
          <p:cNvPr id="6" name="Picture 5" descr="pas-dij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00600"/>
            <a:ext cx="4000500" cy="1905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x-none" sz="3200" b="1" dirty="0" smtClean="0"/>
              <a:t>Развој комуникативних способности детета од дванаестог до осамнаестог месеца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57150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x-none" sz="12800" i="1" u="sng" dirty="0" smtClean="0"/>
              <a:t>Рецептивни говор- разумевање</a:t>
            </a:r>
          </a:p>
          <a:p>
            <a:r>
              <a:rPr lang="x-none" sz="12800" dirty="0" smtClean="0"/>
              <a:t>разуме и извршава једноставне налоге</a:t>
            </a:r>
          </a:p>
          <a:p>
            <a:r>
              <a:rPr lang="x-none" sz="12800" dirty="0" smtClean="0"/>
              <a:t>показује интересовање за већи број предмета, бића и активности, те упире прстом у њих у жељи да то неко именује</a:t>
            </a:r>
          </a:p>
          <a:p>
            <a:r>
              <a:rPr lang="x-none" sz="12800" dirty="0" smtClean="0"/>
              <a:t>Укључује се у певање и рецитовање песмица.</a:t>
            </a:r>
          </a:p>
          <a:p>
            <a:endParaRPr lang="x-none" i="1" u="sng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ebini pokre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828800"/>
            <a:ext cx="2667000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84225"/>
          </a:xfrm>
        </p:spPr>
        <p:txBody>
          <a:bodyPr>
            <a:normAutofit fontScale="90000"/>
          </a:bodyPr>
          <a:lstStyle/>
          <a:p>
            <a:r>
              <a:rPr lang="x-none" b="1" dirty="0" smtClean="0">
                <a:solidFill>
                  <a:srgbClr val="C00000"/>
                </a:solidFill>
              </a:rPr>
              <a:t>Шта су то комникацијске способности?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600200"/>
            <a:ext cx="7239000" cy="495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x-none" dirty="0" smtClean="0"/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x-none" sz="3200" dirty="0" smtClean="0">
                <a:solidFill>
                  <a:schemeClr val="tx1"/>
                </a:solidFill>
              </a:rPr>
              <a:t>Комуникацијске способности представљају способност размене информација између две особе.</a:t>
            </a:r>
          </a:p>
          <a:p>
            <a:pPr algn="l">
              <a:buFont typeface="Wingdings" pitchFamily="2" charset="2"/>
              <a:buChar char="q"/>
            </a:pPr>
            <a:r>
              <a:rPr lang="x-none" sz="3200" dirty="0" smtClean="0">
                <a:solidFill>
                  <a:schemeClr val="tx1"/>
                </a:solidFill>
              </a:rPr>
              <a:t> Комуникација може бити вербална и невербална.</a:t>
            </a:r>
          </a:p>
          <a:p>
            <a:pPr>
              <a:buFontTx/>
              <a:buChar char="-"/>
            </a:pPr>
            <a:endParaRPr lang="x-none" dirty="0"/>
          </a:p>
          <a:p>
            <a:pPr>
              <a:buFontTx/>
              <a:buChar char="-"/>
            </a:pPr>
            <a:endParaRPr lang="x-none" dirty="0" smtClean="0"/>
          </a:p>
          <a:p>
            <a:pPr>
              <a:buFontTx/>
              <a:buChar char="-"/>
            </a:pPr>
            <a:endParaRPr lang="x-none" dirty="0"/>
          </a:p>
          <a:p>
            <a:pPr>
              <a:buFontTx/>
              <a:buChar char="-"/>
            </a:pPr>
            <a:endParaRPr lang="x-none" dirty="0" smtClean="0"/>
          </a:p>
          <a:p>
            <a:pPr>
              <a:buFontTx/>
              <a:buChar char="-"/>
            </a:pPr>
            <a:endParaRPr lang="x-none" dirty="0"/>
          </a:p>
          <a:p>
            <a:pPr>
              <a:buFontTx/>
              <a:buChar char="-"/>
            </a:pPr>
            <a:endParaRPr lang="x-none" dirty="0" smtClean="0"/>
          </a:p>
          <a:p>
            <a:pPr>
              <a:buFontTx/>
              <a:buChar char="-"/>
            </a:pPr>
            <a:endParaRPr lang="x-none" dirty="0"/>
          </a:p>
          <a:p>
            <a:pPr>
              <a:buFontTx/>
              <a:buChar char="-"/>
            </a:pPr>
            <a:endParaRPr lang="x-none" dirty="0" smtClean="0"/>
          </a:p>
          <a:p>
            <a:endParaRPr lang="x-none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x-none" sz="3200" i="1" u="sng" dirty="0" smtClean="0"/>
              <a:t>Експресивни говор- изражавање</a:t>
            </a:r>
          </a:p>
          <a:p>
            <a:r>
              <a:rPr lang="x-none" sz="3200" dirty="0" smtClean="0"/>
              <a:t>изражава се појединачним речима</a:t>
            </a:r>
          </a:p>
          <a:p>
            <a:r>
              <a:rPr lang="x-none" sz="3200" dirty="0" smtClean="0"/>
              <a:t>речник броји већ 30-50 речи</a:t>
            </a:r>
          </a:p>
          <a:p>
            <a:r>
              <a:rPr lang="x-none" sz="3200" dirty="0" smtClean="0"/>
              <a:t>користи једну реч- </a:t>
            </a:r>
            <a:r>
              <a:rPr lang="x-none" sz="3200" smtClean="0"/>
              <a:t>која носи</a:t>
            </a:r>
            <a:r>
              <a:rPr lang="sr-Cyrl-CS" sz="3200" dirty="0" smtClean="0"/>
              <a:t> </a:t>
            </a:r>
            <a:r>
              <a:rPr lang="x-none" sz="3200" smtClean="0"/>
              <a:t>значење </a:t>
            </a:r>
            <a:r>
              <a:rPr lang="x-none" sz="3200" dirty="0" smtClean="0"/>
              <a:t>целе реченице</a:t>
            </a:r>
          </a:p>
          <a:p>
            <a:r>
              <a:rPr lang="x-none" sz="3200" dirty="0" smtClean="0"/>
              <a:t>пред  крај овог периода развија се иницијална реченица ( најчешће реч+гест, </a:t>
            </a:r>
            <a:r>
              <a:rPr lang="x-none" sz="3200" smtClean="0"/>
              <a:t>а код</a:t>
            </a:r>
            <a:r>
              <a:rPr lang="sr-Cyrl-CS" sz="3200" dirty="0" smtClean="0"/>
              <a:t> </a:t>
            </a:r>
            <a:r>
              <a:rPr lang="x-none" sz="3200" smtClean="0"/>
              <a:t>неке </a:t>
            </a:r>
            <a:r>
              <a:rPr lang="x-none" sz="3200" dirty="0" smtClean="0"/>
              <a:t>деце и цела реченица од две речи).</a:t>
            </a:r>
            <a:endParaRPr lang="en-US" sz="3200" dirty="0"/>
          </a:p>
        </p:txBody>
      </p:sp>
      <p:pic>
        <p:nvPicPr>
          <p:cNvPr id="4" name="Picture 3" descr="au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1828800" cy="15287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C 0.06285 -0.0206 0.03854 -0.00625 0.16806 -0.0081 C 0.2592 -0.01667 0.16511 -0.00995 0.2467 -0.00995 C 0.25747 -0.00995 0.22552 -0.01111 0.21511 -0.01204 C 0.20851 -0.0125 0.20191 -0.01343 0.19531 -0.01412 C 0.14254 -0.03565 0.03629 -0.02546 -0.00156 -0.02616 C 0.05972 -0.03565 0.1217 -0.03403 0.18316 -0.03634 C 0.27709 -0.07477 0.38021 -0.05093 0.47709 -0.03426 C 0.4691 -0.02431 0.45226 -0.02292 0.44236 -0.02222 C 0.42014 -0.0206 0.3757 -0.01806 0.3757 -0.01806 C 0.31441 0.01019 0.11545 -0.01412 0.00295 -0.00995 C 0.03611 -0.0081 0.0684 -0.00069 0.10139 2.22222E-6 C 0.40104 0.00556 0.38507 0.00417 0.68785 0.00417 " pathEditMode="relative" ptsTypes="ffffffffffff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152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b="1" dirty="0" smtClean="0"/>
              <a:t>Развој комуникативних способности детета од осамнаестог до двадесет четвртог месеца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67056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x-none" i="1" u="sng" dirty="0" smtClean="0"/>
          </a:p>
          <a:p>
            <a:pPr>
              <a:buNone/>
            </a:pPr>
            <a:r>
              <a:rPr lang="x-none" sz="12800" i="1" u="sng" dirty="0" smtClean="0"/>
              <a:t>Рецептивни говор- разумевање</a:t>
            </a:r>
          </a:p>
          <a:p>
            <a:r>
              <a:rPr lang="x-none" sz="12800" dirty="0" smtClean="0"/>
              <a:t>показује, чак и именује главне делове тела</a:t>
            </a:r>
          </a:p>
          <a:p>
            <a:r>
              <a:rPr lang="x-none" sz="12800" dirty="0" smtClean="0"/>
              <a:t>ужива да слуша приче.</a:t>
            </a:r>
          </a:p>
          <a:p>
            <a:pPr>
              <a:buNone/>
            </a:pPr>
            <a:r>
              <a:rPr lang="x-none" sz="12800" i="1" u="sng" dirty="0" smtClean="0"/>
              <a:t>Експресивни говор- изражавање</a:t>
            </a:r>
          </a:p>
          <a:p>
            <a:r>
              <a:rPr lang="x-none" sz="12800" dirty="0" smtClean="0"/>
              <a:t>користи много више речи него гест и брбљање</a:t>
            </a:r>
          </a:p>
          <a:p>
            <a:r>
              <a:rPr lang="x-none" sz="12800" dirty="0" smtClean="0"/>
              <a:t>проширује речник и он сада броји око 70-150 речи</a:t>
            </a:r>
          </a:p>
          <a:p>
            <a:endParaRPr lang="en-US" dirty="0"/>
          </a:p>
        </p:txBody>
      </p:sp>
      <p:pic>
        <p:nvPicPr>
          <p:cNvPr id="4" name="Picture 3" descr="jez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0"/>
            <a:ext cx="160020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u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029200"/>
            <a:ext cx="2574797" cy="163353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143000"/>
            <a:ext cx="3048000" cy="731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dirty="0" smtClean="0"/>
              <a:t>ДАЈ ЛОПТУ!!!!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4600"/>
          </a:xfrm>
        </p:spPr>
        <p:txBody>
          <a:bodyPr>
            <a:normAutofit lnSpcReduction="10000"/>
          </a:bodyPr>
          <a:lstStyle/>
          <a:p>
            <a:r>
              <a:rPr lang="x-none" sz="3200" dirty="0" smtClean="0"/>
              <a:t>употреба прве праве реченице – комбинује именицу и глагол</a:t>
            </a:r>
          </a:p>
          <a:p>
            <a:endParaRPr lang="x-none" sz="3200" dirty="0" smtClean="0"/>
          </a:p>
          <a:p>
            <a:endParaRPr lang="x-none" sz="3200" dirty="0" smtClean="0"/>
          </a:p>
          <a:p>
            <a:r>
              <a:rPr lang="x-none" sz="3200" smtClean="0"/>
              <a:t>користи </a:t>
            </a:r>
            <a:r>
              <a:rPr lang="x-none" sz="3200" dirty="0" smtClean="0"/>
              <a:t>питања</a:t>
            </a:r>
          </a:p>
          <a:p>
            <a:endParaRPr lang="x-none" sz="3200" dirty="0" smtClean="0"/>
          </a:p>
          <a:p>
            <a:r>
              <a:rPr lang="x-none" sz="3200" smtClean="0"/>
              <a:t>говор </a:t>
            </a:r>
            <a:r>
              <a:rPr lang="x-none" sz="3200" dirty="0" smtClean="0"/>
              <a:t>је аграматичан</a:t>
            </a:r>
          </a:p>
          <a:p>
            <a:endParaRPr lang="x-none" sz="3200" dirty="0" smtClean="0"/>
          </a:p>
          <a:p>
            <a:endParaRPr lang="x-none" sz="3200" dirty="0" smtClean="0"/>
          </a:p>
          <a:p>
            <a:endParaRPr lang="x-none" sz="3200" dirty="0" smtClean="0"/>
          </a:p>
          <a:p>
            <a:r>
              <a:rPr lang="x-none" sz="3200" smtClean="0"/>
              <a:t>говор </a:t>
            </a:r>
            <a:r>
              <a:rPr lang="x-none" sz="3200" dirty="0" smtClean="0"/>
              <a:t>је разумљив за ширу социјалну средину.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2209800"/>
            <a:ext cx="3048000" cy="731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</a:t>
            </a:r>
            <a:r>
              <a:rPr kumimoji="0" lang="x-none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ЈЕ ЛОПТА</a:t>
            </a:r>
            <a:r>
              <a:rPr kumimoji="0" lang="en-US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P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657600"/>
            <a:ext cx="18288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3886200"/>
            <a:ext cx="2743200" cy="111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3000" cap="sm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</a:t>
            </a:r>
            <a:r>
              <a:rPr kumimoji="0" lang="x-none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ЛОТА</a:t>
            </a:r>
            <a:r>
              <a:rPr kumimoji="0" lang="en-US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x-none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(где је лопта)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5711 0.17361 0.11423 0.34745 0.14218 0.29167 C 0.17013 0.23588 0.27812 -0.25023 0.16718 -0.33542 C 0.05625 -0.4206 -0.47917 -0.30926 -0.52344 -0.21875 C -0.56771 -0.12824 -0.18855 0.17454 -0.09862 0.2081 C -0.00834 0.24213 -0.00209 0.02083 0.01718 -0.01667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dirty="0" smtClean="0"/>
              <a:t>Очекивање прве речи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dirty="0" smtClean="0"/>
              <a:t>Управо је период од 9-тог до 12-тог месеца тају коме ће се јавити прва изговорена реч.</a:t>
            </a:r>
          </a:p>
          <a:p>
            <a:r>
              <a:rPr lang="x-none" dirty="0" smtClean="0"/>
              <a:t>Ово је такође период развоја функције разумевања. Већина </a:t>
            </a:r>
            <a:r>
              <a:rPr lang="x-none" smtClean="0"/>
              <a:t>деце је </a:t>
            </a:r>
            <a:r>
              <a:rPr lang="x-none" dirty="0" smtClean="0"/>
              <a:t>у стању да разуме одређени број речи, али се стварна употреба речи јавља </a:t>
            </a:r>
            <a:r>
              <a:rPr lang="x-none" smtClean="0"/>
              <a:t>нешто касније.У почетку се развија ситуациионо (амбијентално ) разумевање оно је детету ближе, јер је везано за одређене особе или активности које се свакодневно понављају, а дете у њима активно или пасивно учествује.</a:t>
            </a:r>
            <a:endParaRPr lang="x-none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7772400" cy="617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x-none" sz="4000" i="1" u="sng" dirty="0" smtClean="0"/>
          </a:p>
          <a:p>
            <a:pPr algn="ctr">
              <a:buNone/>
            </a:pPr>
            <a:r>
              <a:rPr lang="x-none" sz="4400" i="1" u="sng" dirty="0" smtClean="0"/>
              <a:t>Приликом обављања уобичајених дневних активности са дететом, увек му објашњавајте шта радите и шта следи.</a:t>
            </a:r>
            <a:endParaRPr lang="en-US" sz="4400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78486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x-none" sz="4000" b="1" i="1" u="sng" dirty="0" smtClean="0"/>
          </a:p>
          <a:p>
            <a:r>
              <a:rPr lang="x-none" sz="4000" b="1" i="1" u="sng" smtClean="0"/>
              <a:t>У </a:t>
            </a:r>
            <a:r>
              <a:rPr lang="x-none" sz="4000" i="1" u="sng" dirty="0" smtClean="0"/>
              <a:t>овом периоду беба усавршава гест ( покрет који замењује реч) и гестовну комуникацију, као и фацијалну односно мимичну </a:t>
            </a:r>
            <a:r>
              <a:rPr lang="x-none" sz="4000" i="1" u="sng" smtClean="0"/>
              <a:t>експресију (израз </a:t>
            </a:r>
            <a:r>
              <a:rPr lang="x-none" sz="4000" i="1" u="sng" dirty="0" smtClean="0"/>
              <a:t>лица који има одређено значење)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7543800" cy="647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x-none" dirty="0" smtClean="0"/>
              <a:t>На вербално постављено питање беба одговара гестом:</a:t>
            </a:r>
          </a:p>
          <a:p>
            <a:r>
              <a:rPr lang="x-none" dirty="0" smtClean="0"/>
              <a:t>шири ручице – када хоће да је узмемо ,</a:t>
            </a:r>
          </a:p>
          <a:p>
            <a:r>
              <a:rPr lang="x-none" dirty="0" smtClean="0"/>
              <a:t>када нешто тражи упире прстом у то  (показни гест),</a:t>
            </a:r>
          </a:p>
          <a:p>
            <a:r>
              <a:rPr lang="x-none" dirty="0" smtClean="0"/>
              <a:t>можда ће покушати да гестом опише неку активност, нпр.када је питамо како је бацило неку играчку или како се ударило, објасниће нам то кроз гест.</a:t>
            </a:r>
          </a:p>
          <a:p>
            <a:endParaRPr lang="en-US" dirty="0"/>
          </a:p>
        </p:txBody>
      </p:sp>
      <p:pic>
        <p:nvPicPr>
          <p:cNvPr id="4" name="Picture 3" descr="DETE TRA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5181600" cy="24365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5638800" cy="6169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3200" dirty="0" smtClean="0"/>
              <a:t>На наше ,,Браво”- беба тапше или покушава да тапше</a:t>
            </a:r>
          </a:p>
          <a:p>
            <a:r>
              <a:rPr lang="x-none" sz="3200" dirty="0" smtClean="0"/>
              <a:t>На наше ,,Мази бебу”- беба покретом показује како мази</a:t>
            </a:r>
          </a:p>
          <a:p>
            <a:r>
              <a:rPr lang="x-none" sz="3200" dirty="0" smtClean="0"/>
              <a:t>На наше ,,Иде тата”- беба маше</a:t>
            </a:r>
          </a:p>
          <a:p>
            <a:r>
              <a:rPr lang="x-none" sz="3200" dirty="0" smtClean="0"/>
              <a:t>На наше .,,Где је куца”- беба погледом тражи куцу.</a:t>
            </a:r>
            <a:endParaRPr lang="en-US" sz="3200" dirty="0"/>
          </a:p>
        </p:txBody>
      </p:sp>
      <p:pic>
        <p:nvPicPr>
          <p:cNvPr id="4" name="Picture 3" descr="tapse.jpg"/>
          <p:cNvPicPr>
            <a:picLocks noChangeAspect="1"/>
          </p:cNvPicPr>
          <p:nvPr/>
        </p:nvPicPr>
        <p:blipFill>
          <a:blip r:embed="rId2" cstate="print"/>
          <a:srcRect l="28333" t="16667" r="38333"/>
          <a:stretch>
            <a:fillRect/>
          </a:stretch>
        </p:blipFill>
        <p:spPr>
          <a:xfrm>
            <a:off x="6324600" y="304800"/>
            <a:ext cx="2286000" cy="5181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4800" b="1" dirty="0" smtClean="0"/>
              <a:t>ПРВА РЕЧ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x-none" dirty="0" smtClean="0"/>
          </a:p>
          <a:p>
            <a:r>
              <a:rPr lang="x-none" sz="3200" dirty="0" smtClean="0"/>
              <a:t>Деца обично започињу са ономатопејом и опонашањем неког звука из спољашње средине, као и упорним коришћењем одређеног звука када захтевају неки предмет или активност ( на-на, да-да,би-би, па-па).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dirty="0" smtClean="0"/>
              <a:t>Ове ритуализоване речи се код већине деце од 12-тог месеца претварају у право именовање, али су те речи и даље ограничене по обиму и нису стабилне све док дете не успостави репертоар од десетак речи које стално продукује.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ata i d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5534025" cy="3352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7924800" cy="647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</a:pPr>
            <a:r>
              <a:rPr lang="x-none" b="1" dirty="0" smtClean="0"/>
              <a:t>Вербална</a:t>
            </a:r>
            <a:r>
              <a:rPr lang="x-none" dirty="0" smtClean="0"/>
              <a:t> комуникација подразумева усмени и писани језик.</a:t>
            </a:r>
          </a:p>
          <a:p>
            <a:endParaRPr lang="x-none" sz="3200" dirty="0" smtClean="0"/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ClrTx/>
              <a:buFont typeface="Courier New" pitchFamily="49" charset="0"/>
              <a:buChar char="o"/>
            </a:pPr>
            <a:r>
              <a:rPr lang="x-none" sz="2800" b="1" smtClean="0"/>
              <a:t>Невербална</a:t>
            </a:r>
            <a:r>
              <a:rPr lang="x-none" sz="2800" smtClean="0"/>
              <a:t> </a:t>
            </a:r>
            <a:r>
              <a:rPr lang="x-none" sz="2800" dirty="0" smtClean="0"/>
              <a:t>комуникација обухвата емоционалну,гестовну комуникацију, говор тела, фацијалну експресију ( израз лица), комуникацију знаковима, симболима...</a:t>
            </a:r>
          </a:p>
          <a:p>
            <a:endParaRPr lang="en-US" dirty="0"/>
          </a:p>
        </p:txBody>
      </p:sp>
      <p:pic>
        <p:nvPicPr>
          <p:cNvPr id="4" name="Picture 3" descr="komunika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2667000" cy="16764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 descr="pise d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143000"/>
            <a:ext cx="3276600" cy="16764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 descr="prstom pokazu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343400"/>
            <a:ext cx="3252933" cy="2279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2296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x-none" sz="4400" b="1" i="1" dirty="0" smtClean="0"/>
          </a:p>
          <a:p>
            <a:pPr algn="ctr">
              <a:buNone/>
            </a:pPr>
            <a:r>
              <a:rPr lang="x-none" sz="4400" b="1" i="1" dirty="0" smtClean="0"/>
              <a:t>ПРВА РЕЧ ИМА ЧЕТИРИ КАРАКТЕРИСТИКЕ КОЈЕ ЈЕ ИЗДВАЈАЈУ ОД ДРУГИХ ЗВУКОВА КОЈЕ БЕБА ПРОДУКУЈЕ</a:t>
            </a:r>
            <a:endParaRPr lang="en-US" sz="4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32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Clr>
                <a:srgbClr val="FF0000"/>
              </a:buClr>
              <a:buAutoNum type="arabicPeriod"/>
            </a:pPr>
            <a:r>
              <a:rPr lang="x-none" sz="3200" dirty="0" smtClean="0"/>
              <a:t>Изговор самогласника треба да буде јасан, односно да приближно звучи као стварни самогласник који се очекује у тој речи.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x-none" sz="3200" dirty="0" smtClean="0"/>
              <a:t>Изговор речи треба да буде појединачан, односно пропраћен кратким периодом тишине. По томе се разликује од брбљања које се састоји од дугих </a:t>
            </a:r>
            <a:r>
              <a:rPr lang="x-none" sz="3200" smtClean="0"/>
              <a:t>ланаца сугласник</a:t>
            </a:r>
            <a:r>
              <a:rPr lang="sr-Cyrl-CS" sz="3200" dirty="0" smtClean="0"/>
              <a:t>а</a:t>
            </a:r>
            <a:r>
              <a:rPr lang="x-none" sz="3200" smtClean="0"/>
              <a:t> </a:t>
            </a:r>
            <a:r>
              <a:rPr lang="x-none" sz="3200" dirty="0" smtClean="0"/>
              <a:t>и самогласника.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3. </a:t>
            </a:r>
            <a:r>
              <a:rPr lang="x-none" smtClean="0"/>
              <a:t> </a:t>
            </a:r>
            <a:r>
              <a:rPr lang="x-none" dirty="0" smtClean="0"/>
              <a:t>Прва реч се изговара у специфичним повратним околностима, што значи да се реч односи на одређену особу, предмет ики ситуацију.</a:t>
            </a:r>
          </a:p>
          <a:p>
            <a:pPr>
              <a:buNone/>
            </a:pPr>
            <a:r>
              <a:rPr lang="x-none" smtClean="0"/>
              <a:t>4.</a:t>
            </a:r>
            <a:r>
              <a:rPr lang="en-US" dirty="0" smtClean="0"/>
              <a:t> </a:t>
            </a:r>
            <a:r>
              <a:rPr lang="x-none" smtClean="0"/>
              <a:t> </a:t>
            </a:r>
            <a:r>
              <a:rPr lang="x-none" dirty="0" smtClean="0"/>
              <a:t>Прве речи се изговарсају у разговору са људима. У главном су то речи ма-ма, та-та, ба-ба, де-да...</a:t>
            </a:r>
            <a:endParaRPr lang="en-US" dirty="0"/>
          </a:p>
        </p:txBody>
      </p:sp>
      <p:pic>
        <p:nvPicPr>
          <p:cNvPr id="4" name="Picture 3" descr="b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0"/>
            <a:ext cx="3048000" cy="1792224"/>
          </a:xfrm>
          <a:prstGeom prst="rect">
            <a:avLst/>
          </a:prstGeom>
        </p:spPr>
      </p:pic>
      <p:pic>
        <p:nvPicPr>
          <p:cNvPr id="5" name="Picture 4" descr="Tata-sa-sinom.jpg"/>
          <p:cNvPicPr>
            <a:picLocks noChangeAspect="1"/>
          </p:cNvPicPr>
          <p:nvPr/>
        </p:nvPicPr>
        <p:blipFill>
          <a:blip r:embed="rId3" cstate="print"/>
          <a:srcRect l="37500" t="8992" r="5833" b="12507"/>
          <a:stretch>
            <a:fillRect/>
          </a:stretch>
        </p:blipFill>
        <p:spPr>
          <a:xfrm>
            <a:off x="5638800" y="2667000"/>
            <a:ext cx="1828800" cy="1801906"/>
          </a:xfrm>
          <a:prstGeom prst="rect">
            <a:avLst/>
          </a:prstGeom>
        </p:spPr>
      </p:pic>
      <p:pic>
        <p:nvPicPr>
          <p:cNvPr id="6" name="Picture 5" descr="deda.jpg"/>
          <p:cNvPicPr>
            <a:picLocks noChangeAspect="1"/>
          </p:cNvPicPr>
          <p:nvPr/>
        </p:nvPicPr>
        <p:blipFill>
          <a:blip r:embed="rId4" cstate="print"/>
          <a:srcRect l="8000" t="6144" r="34000"/>
          <a:stretch>
            <a:fillRect/>
          </a:stretch>
        </p:blipFill>
        <p:spPr>
          <a:xfrm>
            <a:off x="685800" y="4419600"/>
            <a:ext cx="1780302" cy="1905000"/>
          </a:xfrm>
          <a:prstGeom prst="rect">
            <a:avLst/>
          </a:prstGeom>
        </p:spPr>
      </p:pic>
      <p:pic>
        <p:nvPicPr>
          <p:cNvPr id="7" name="Picture 6" descr="m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743200"/>
            <a:ext cx="2514600" cy="1600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543800" cy="624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3200" dirty="0" smtClean="0"/>
              <a:t>Изузетно је важно дати детету подршку и за друге покушаје као што су слогови које користи увек у истим околностима или за исте објекте, чак и ако су то само почетни делови речи: </a:t>
            </a:r>
            <a:r>
              <a:rPr lang="x-none" sz="3200" b="1" dirty="0" smtClean="0"/>
              <a:t>ма</a:t>
            </a:r>
            <a:r>
              <a:rPr lang="x-none" sz="3200" dirty="0" smtClean="0"/>
              <a:t>- за маца, </a:t>
            </a:r>
            <a:r>
              <a:rPr lang="x-none" sz="3200" b="1" dirty="0" smtClean="0"/>
              <a:t>ку</a:t>
            </a:r>
            <a:r>
              <a:rPr lang="x-none" sz="3200" dirty="0" smtClean="0"/>
              <a:t>- за куца, </a:t>
            </a:r>
            <a:r>
              <a:rPr lang="x-none" sz="3200" b="1" dirty="0" smtClean="0"/>
              <a:t>во</a:t>
            </a:r>
            <a:r>
              <a:rPr lang="x-none" sz="3200" dirty="0" smtClean="0"/>
              <a:t>- за вода...</a:t>
            </a:r>
          </a:p>
          <a:p>
            <a:r>
              <a:rPr lang="x-none" sz="3200" dirty="0" smtClean="0"/>
              <a:t>Тада треба дати детету подршку – и поновити реч у интегралној </a:t>
            </a:r>
            <a:r>
              <a:rPr lang="x-none" sz="3200" smtClean="0"/>
              <a:t>верзији (целу </a:t>
            </a:r>
            <a:r>
              <a:rPr lang="x-none" sz="3200" dirty="0" smtClean="0"/>
              <a:t>маца, куца, вода...)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17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3200" dirty="0" smtClean="0"/>
              <a:t>Тиме дете бодримо и охрабрујемо га да и убудуће користи исти начин комуникације, који је свакако квалитетнији од геста, вокализације и мимичне експресије.</a:t>
            </a:r>
          </a:p>
          <a:p>
            <a:pPr>
              <a:buNone/>
            </a:pPr>
            <a:r>
              <a:rPr lang="x-none" sz="3200" i="1" dirty="0" smtClean="0"/>
              <a:t>-</a:t>
            </a:r>
            <a:r>
              <a:rPr lang="x-none" sz="3200" b="1" i="1" u="sng" dirty="0" smtClean="0"/>
              <a:t>Закључак: </a:t>
            </a:r>
            <a:r>
              <a:rPr lang="x-none" sz="3200" i="1" u="sng" dirty="0" smtClean="0"/>
              <a:t>Слоговно</a:t>
            </a:r>
            <a:r>
              <a:rPr lang="x-none" sz="3200" u="sng" dirty="0" smtClean="0"/>
              <a:t> изражавање није погрешно, оно је само фаза и корак до прве речи, наравно уколико је присутно у фази проговарања и толерише се до 18. месеци!</a:t>
            </a:r>
            <a:endParaRPr lang="en-US" sz="3200" i="1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x-none" sz="4900" b="1" dirty="0" smtClean="0"/>
              <a:t/>
            </a:r>
            <a:br>
              <a:rPr lang="x-none" sz="4900" b="1" dirty="0" smtClean="0"/>
            </a:b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x-none" sz="3200" dirty="0" smtClean="0"/>
              <a:t>Својим коментарима свакодневних ситуација помажете детету да развије говор.</a:t>
            </a:r>
          </a:p>
          <a:p>
            <a:pPr>
              <a:buNone/>
            </a:pPr>
            <a:r>
              <a:rPr lang="x-none" sz="3200" dirty="0" smtClean="0"/>
              <a:t>- Треба имати на уму да су бебине прве речи углавном на тему њене околине, тако и ваши језички модели треба да буду усмерени на људе, предмете и радње којима се ваше дете тренутно бави.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x-none" sz="4900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 подржавати даљи развој говора?</a:t>
            </a:r>
            <a:r>
              <a:rPr kumimoji="0" lang="x-none" sz="49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x-none" sz="49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9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x-none" sz="3200" dirty="0" smtClean="0"/>
              <a:t>Беба је усресређена на </a:t>
            </a:r>
            <a:r>
              <a:rPr lang="x-none" sz="3200" b="1" dirty="0" smtClean="0"/>
              <a:t>САДА </a:t>
            </a:r>
            <a:r>
              <a:rPr lang="x-none" sz="3200" dirty="0" smtClean="0"/>
              <a:t>и </a:t>
            </a:r>
            <a:r>
              <a:rPr lang="x-none" sz="3200" b="1" dirty="0" smtClean="0"/>
              <a:t>ОВДЕ </a:t>
            </a:r>
            <a:r>
              <a:rPr lang="x-none" sz="3200" dirty="0" smtClean="0"/>
              <a:t>свога света.Не може причати, нити је интересује шта се догодило јуче, нити ће причати шта се догодило сутра.</a:t>
            </a:r>
          </a:p>
          <a:p>
            <a:r>
              <a:rPr lang="x-none" sz="3200" smtClean="0"/>
              <a:t>Причајте о</a:t>
            </a:r>
            <a:r>
              <a:rPr lang="sr-Cyrl-CS" sz="3200" dirty="0" smtClean="0"/>
              <a:t> </a:t>
            </a:r>
            <a:r>
              <a:rPr lang="x-none" sz="3200" smtClean="0"/>
              <a:t>томе </a:t>
            </a:r>
            <a:r>
              <a:rPr lang="x-none" sz="3200" dirty="0" smtClean="0"/>
              <a:t>шта се догађа овог тренутка , сада, и видећете да ће вас дете пажљиво слушати, видећете како жели да учи говор и језик.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b="1" dirty="0" smtClean="0"/>
              <a:t>ПЕРИОД  ЈЕДНЕ РЕЧИ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x-none" sz="3800" dirty="0" smtClean="0"/>
              <a:t>Период од 12-тог до 18-тог месеца могли бисмо назвати периодом ЈЕДНЕ РЕЧИ ( холофраза- је стручни назив за фазу једне речи).То значи да користећи само једну реч, дете покушава да нам саопшти много тога.</a:t>
            </a:r>
          </a:p>
          <a:p>
            <a:r>
              <a:rPr lang="x-none" sz="3800" dirty="0" smtClean="0"/>
              <a:t>Те прве речи су углавном именског карактера, тј.имена људи или називи предмета којима је окружено, речи из његовог окружења и оне које често слуша.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620000" cy="624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x-none" sz="3200" dirty="0" smtClean="0"/>
              <a:t>Понекад ће те речи личити на праве, а понекад ће бити тешко препознатљиве. Дете ће користити ономатопеју уместо именовања животиња, и неко време куца ће бити </a:t>
            </a:r>
            <a:r>
              <a:rPr lang="x-none" sz="3200" i="1" dirty="0" smtClean="0"/>
              <a:t>ав-ав</a:t>
            </a:r>
            <a:r>
              <a:rPr lang="x-none" sz="3200" dirty="0" smtClean="0"/>
              <a:t>, маца </a:t>
            </a:r>
            <a:r>
              <a:rPr lang="x-none" sz="3200" i="1" dirty="0" smtClean="0"/>
              <a:t>мау-мау</a:t>
            </a:r>
            <a:r>
              <a:rPr lang="x-none" sz="3200" dirty="0" smtClean="0"/>
              <a:t>, крава </a:t>
            </a:r>
            <a:r>
              <a:rPr lang="x-none" sz="3200" i="1" dirty="0" smtClean="0"/>
              <a:t>му.</a:t>
            </a:r>
            <a:r>
              <a:rPr lang="x-none" sz="3200" dirty="0" smtClean="0"/>
              <a:t>..</a:t>
            </a:r>
          </a:p>
          <a:p>
            <a:r>
              <a:rPr lang="x-none" sz="3200" dirty="0" smtClean="0"/>
              <a:t>Треба поздравити и похвалити дете за сваки покушај говора, дати му до знања да смо разумели шта је хтело да каже и поновити ту реч у правилном облику, без инсистирања да и дете то учини.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60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77724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x-none" sz="3200" dirty="0" smtClean="0"/>
              <a:t>Нпр.ако дете види куцу и каже ав-ав, ми треба да поновима</a:t>
            </a:r>
            <a:r>
              <a:rPr lang="x-none" sz="3200" i="1" dirty="0" smtClean="0"/>
              <a:t> ав-ав</a:t>
            </a:r>
            <a:r>
              <a:rPr lang="x-none" sz="3200" dirty="0" smtClean="0"/>
              <a:t>, и  потом кажемо: то је </a:t>
            </a:r>
            <a:r>
              <a:rPr lang="x-none" sz="3200" i="1" dirty="0" smtClean="0"/>
              <a:t>куца, </a:t>
            </a:r>
            <a:r>
              <a:rPr lang="x-none" sz="3200" dirty="0" smtClean="0"/>
              <a:t>или</a:t>
            </a:r>
            <a:r>
              <a:rPr lang="x-none" sz="3200" i="1" dirty="0" smtClean="0"/>
              <a:t> да куца лаје ав-ав...лепа куца...оде куца...</a:t>
            </a:r>
          </a:p>
          <a:p>
            <a:r>
              <a:rPr lang="x-none" sz="3200" dirty="0" smtClean="0"/>
              <a:t>Тиме му дајемо подршку која му је потребна.</a:t>
            </a:r>
          </a:p>
          <a:p>
            <a:r>
              <a:rPr lang="x-none" sz="3200" dirty="0" smtClean="0"/>
              <a:t>Примећујемо и разумемо његов говор.</a:t>
            </a:r>
          </a:p>
          <a:p>
            <a:r>
              <a:rPr lang="x-none" sz="3200" dirty="0" smtClean="0"/>
              <a:t>Дајемо модел напреднијег говора тако што смо додали још једну реч, али без очекивања да то понавља.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0"/>
            <a:ext cx="61722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7620000" cy="3429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x-none" sz="2800" dirty="0" smtClean="0">
                <a:solidFill>
                  <a:schemeClr val="tx1"/>
                </a:solidFill>
              </a:rPr>
              <a:t>Развој </a:t>
            </a:r>
            <a:r>
              <a:rPr lang="x-none" sz="2800" smtClean="0">
                <a:solidFill>
                  <a:schemeClr val="tx1"/>
                </a:solidFill>
              </a:rPr>
              <a:t>говора 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веома </a:t>
            </a:r>
            <a:r>
              <a:rPr lang="x-none" sz="2800" dirty="0" smtClean="0">
                <a:solidFill>
                  <a:schemeClr val="tx1"/>
                </a:solidFill>
              </a:rPr>
              <a:t>сложен процес, који траје и одвија се под утицајем многих различитих фактора.</a:t>
            </a:r>
          </a:p>
          <a:p>
            <a:pPr algn="l">
              <a:buFont typeface="Arial" pitchFamily="34" charset="0"/>
              <a:buChar char="•"/>
            </a:pPr>
            <a:r>
              <a:rPr lang="x-none" sz="2800" dirty="0" smtClean="0">
                <a:solidFill>
                  <a:schemeClr val="tx1"/>
                </a:solidFill>
              </a:rPr>
              <a:t>Породица је дететово најближе и најприродније окружење, стога има и највећу, најважнију улогу у стимулисању развоја говора.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orod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86200"/>
            <a:ext cx="6400800" cy="2743200"/>
          </a:xfrm>
          <a:prstGeom prst="rect">
            <a:avLst/>
          </a:prstGeom>
        </p:spPr>
      </p:pic>
      <p:pic>
        <p:nvPicPr>
          <p:cNvPr id="5" name="Picture 4" descr="nacrtana porod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86200"/>
            <a:ext cx="63246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b="1" dirty="0" smtClean="0"/>
              <a:t>Ви сте ти који подстичете дете на говорни развој!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3058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x-none" sz="2800" dirty="0" smtClean="0"/>
          </a:p>
          <a:p>
            <a:endParaRPr lang="x-none" sz="2800" dirty="0" smtClean="0"/>
          </a:p>
          <a:p>
            <a:r>
              <a:rPr lang="x-none" sz="2800" dirty="0" smtClean="0"/>
              <a:t>Најбитније је да га охрабрите, тиме што сте га разумели , и да му одговорите, а тиме утичете на проширење речника и на учење нових речи.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06927"/>
            <a:ext cx="69342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3200" dirty="0" smtClean="0"/>
              <a:t>Немојте додавати много речи.</a:t>
            </a:r>
          </a:p>
          <a:p>
            <a:r>
              <a:rPr lang="x-none" sz="3200" dirty="0" smtClean="0"/>
              <a:t> Када поновите дететову реч, тада додајте још једну или две, али не више.</a:t>
            </a:r>
          </a:p>
          <a:p>
            <a:r>
              <a:rPr lang="x-none" sz="3200" dirty="0" smtClean="0"/>
              <a:t>Вербална меморија, или памћење речи код малог детета тог узраста, нема капацитет за више од две речи.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b="1" dirty="0" smtClean="0"/>
              <a:t>СКРАЋИВАЊЕ РЕЧИ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6200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2800" dirty="0" smtClean="0"/>
              <a:t>Дете ће најчешће скраћивати реч, тако што ће изговорити само први слог.</a:t>
            </a:r>
          </a:p>
          <a:p>
            <a:r>
              <a:rPr lang="x-none" sz="2800" dirty="0" smtClean="0"/>
              <a:t>Нпр. За мацу каже- </a:t>
            </a:r>
            <a:r>
              <a:rPr lang="x-none" sz="2800" i="1" dirty="0" smtClean="0"/>
              <a:t>ма, за балон –ба, </a:t>
            </a:r>
            <a:r>
              <a:rPr lang="x-none" sz="2800" dirty="0" smtClean="0"/>
              <a:t>за млеко</a:t>
            </a:r>
            <a:r>
              <a:rPr lang="x-none" sz="2800" i="1" dirty="0" smtClean="0"/>
              <a:t>- ме...и то је у реду.</a:t>
            </a:r>
          </a:p>
          <a:p>
            <a:r>
              <a:rPr lang="x-none" sz="2800" dirty="0" smtClean="0"/>
              <a:t>Стално морамо имати у виду да дете </a:t>
            </a:r>
            <a:r>
              <a:rPr lang="x-none" sz="2800" smtClean="0"/>
              <a:t>проширује речник</a:t>
            </a:r>
            <a:r>
              <a:rPr lang="sr-Cyrl-CS" sz="2800" dirty="0" smtClean="0"/>
              <a:t> </a:t>
            </a:r>
            <a:r>
              <a:rPr lang="x-none" sz="2800" smtClean="0"/>
              <a:t>и </a:t>
            </a:r>
            <a:r>
              <a:rPr lang="x-none" sz="2800" dirty="0" smtClean="0"/>
              <a:t>да има потребу да што више речи запамти, да нам их каже и ми га у томе морамо подржати.Оно што треба да урадимо јесте да поновимо његов исказ и да изговоримо оригиналну реч.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315200" cy="617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x-none" sz="3000" dirty="0" smtClean="0"/>
              <a:t>Нпр. дете каже </a:t>
            </a:r>
            <a:r>
              <a:rPr lang="x-none" sz="3000" i="1" dirty="0" smtClean="0"/>
              <a:t>пе</a:t>
            </a:r>
            <a:r>
              <a:rPr lang="x-none" sz="3000" dirty="0" smtClean="0"/>
              <a:t>-док се купа.Ми изговарамо </a:t>
            </a:r>
            <a:r>
              <a:rPr lang="x-none" sz="3000" i="1" dirty="0" smtClean="0"/>
              <a:t>пе...пена...има пене...пуно пене!</a:t>
            </a:r>
          </a:p>
          <a:p>
            <a:r>
              <a:rPr lang="x-none" sz="3000" dirty="0" smtClean="0"/>
              <a:t>Дете каже </a:t>
            </a:r>
            <a:r>
              <a:rPr lang="x-none" sz="3000" i="1" dirty="0" smtClean="0"/>
              <a:t>то </a:t>
            </a:r>
            <a:r>
              <a:rPr lang="x-none" sz="3000" dirty="0" smtClean="0"/>
              <a:t>док гледа ауто</a:t>
            </a:r>
            <a:r>
              <a:rPr lang="x-none" sz="3000" i="1" dirty="0" smtClean="0"/>
              <a:t>. </a:t>
            </a:r>
            <a:r>
              <a:rPr lang="x-none" sz="3000" dirty="0" smtClean="0"/>
              <a:t>Ми кажемо: </a:t>
            </a:r>
            <a:r>
              <a:rPr lang="x-none" sz="3000" i="1" dirty="0" smtClean="0"/>
              <a:t>то...точак...то је точак!</a:t>
            </a:r>
          </a:p>
          <a:p>
            <a:r>
              <a:rPr lang="x-none" sz="3000" dirty="0" smtClean="0"/>
              <a:t>Док једе каже- </a:t>
            </a:r>
            <a:r>
              <a:rPr lang="x-none" sz="3000" i="1" dirty="0" smtClean="0"/>
              <a:t>њам</a:t>
            </a:r>
            <a:r>
              <a:rPr lang="x-none" sz="3000" dirty="0" smtClean="0"/>
              <a:t>. Ми понављамо: </a:t>
            </a:r>
            <a:r>
              <a:rPr lang="x-none" sz="3000" i="1" dirty="0" smtClean="0"/>
              <a:t>њам...једе....лепо једе...још једе..браво!</a:t>
            </a:r>
          </a:p>
          <a:p>
            <a:pPr>
              <a:buFontTx/>
              <a:buChar char="-"/>
            </a:pPr>
            <a:r>
              <a:rPr lang="x-none" sz="3000" dirty="0" smtClean="0"/>
              <a:t>Овим подстичемо ефекат подршке, настављамо разговор, награђујемо га тиме што показујемо да га разумемо, уједно и дете чује праву реч. Овакав одговор је савршен и подстиче дете да користи своја нова сазнања.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b="1" dirty="0" smtClean="0"/>
              <a:t>ПЕРИОД ПРВЕ РЕЧЕНИЦЕ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2800" dirty="0" smtClean="0"/>
              <a:t>Захваљујући својим развојним потенцијалима са једне стране, и одговарајућем стимулативном окружењу са друге стране, дете почиње да свом исказу од једне речи додаје још једну.</a:t>
            </a:r>
          </a:p>
          <a:p>
            <a:r>
              <a:rPr lang="x-none" sz="2800" dirty="0" smtClean="0"/>
              <a:t>Поред реченице фрсзеолошког типа : </a:t>
            </a:r>
            <a:r>
              <a:rPr lang="x-none" sz="2800" i="1" dirty="0" smtClean="0"/>
              <a:t>иде</a:t>
            </a:r>
            <a:r>
              <a:rPr lang="x-none" sz="2800" dirty="0" smtClean="0"/>
              <a:t> </a:t>
            </a:r>
            <a:r>
              <a:rPr lang="x-none" sz="2800" i="1" dirty="0" smtClean="0"/>
              <a:t>па-па...неће једе.... пије воду....</a:t>
            </a:r>
            <a:r>
              <a:rPr lang="x-none" sz="2800" dirty="0" smtClean="0"/>
              <a:t>дете сада самостално почиње да прави реченичне конструкције, користећи речи које има у свом репертоару.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b="1" dirty="0" smtClean="0"/>
              <a:t>Особине говора прилагођеног детету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3200" dirty="0" smtClean="0"/>
              <a:t>Веома је важно на који начин разговарамо са дететом. </a:t>
            </a:r>
            <a:r>
              <a:rPr lang="x-none" sz="3200" i="1" dirty="0" smtClean="0"/>
              <a:t>То се може назвати говор прилагођен детету.</a:t>
            </a:r>
          </a:p>
          <a:p>
            <a:r>
              <a:rPr lang="x-none" sz="3200" dirty="0" smtClean="0"/>
              <a:t>Пре свега такав говор има посебан ритам и јачину гласа.</a:t>
            </a:r>
          </a:p>
          <a:p>
            <a:r>
              <a:rPr lang="x-none" sz="3200" dirty="0" smtClean="0"/>
              <a:t>Овај говор је спорији, што много значи детету јер добија више времена да обради добијену информацију.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dirty="0" smtClean="0"/>
              <a:t>Врста речи је такође прилагођена дететовом речнику, рећи ћемо : соба-уместо просторија, тета-уместо комшиница, чика-уместо колега...</a:t>
            </a:r>
          </a:p>
          <a:p>
            <a:r>
              <a:rPr lang="x-none" dirty="0" smtClean="0"/>
              <a:t>Реченице којима се обраћамо детету су краће и имају једноставнију граматичку структуру. Уместо да кажемо детету : </a:t>
            </a:r>
            <a:r>
              <a:rPr lang="x-none" i="1" dirty="0" smtClean="0"/>
              <a:t>Да</a:t>
            </a:r>
            <a:r>
              <a:rPr lang="x-none" dirty="0" smtClean="0"/>
              <a:t> </a:t>
            </a:r>
            <a:r>
              <a:rPr lang="x-none" i="1" dirty="0" smtClean="0"/>
              <a:t>ли хоћеш да зовемо деку и питамо га хоће ли да дође код нас, кажемо: Да зовемо деку...хало деко...дођи код мене...</a:t>
            </a:r>
            <a:endParaRPr lang="en-US" i="1" dirty="0"/>
          </a:p>
        </p:txBody>
      </p:sp>
      <p:pic>
        <p:nvPicPr>
          <p:cNvPr id="4" name="Picture 3" descr="telefon.jpg"/>
          <p:cNvPicPr>
            <a:picLocks noChangeAspect="1"/>
          </p:cNvPicPr>
          <p:nvPr/>
        </p:nvPicPr>
        <p:blipFill>
          <a:blip r:embed="rId2" cstate="print"/>
          <a:srcRect l="16962" r="21681"/>
          <a:stretch>
            <a:fillRect/>
          </a:stretch>
        </p:blipFill>
        <p:spPr>
          <a:xfrm>
            <a:off x="3581400" y="3962400"/>
            <a:ext cx="2577636" cy="23669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x-none" sz="4000" b="1" i="1" dirty="0" smtClean="0"/>
              <a:t>ЗБОГ СВИХ ОВИХ ОСОБИНА ГОВОРА ПРИЛАГОЂЕНОГ ДЕТЕТУ, МОЖЕМО ПРИМЕТИТИ ВЕЛИКИ СТЕПЕН УЗВРАЋАЊА, ОДНОСНО ДИЈАЛОШКИ КАРАКТЕР КОМУНИКАЦИЈЕ.</a:t>
            </a:r>
            <a:endParaRPr lang="en-US" sz="4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b="1" dirty="0" smtClean="0"/>
              <a:t>Игре и говорно-језички развој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x-none" dirty="0" smtClean="0"/>
          </a:p>
          <a:p>
            <a:r>
              <a:rPr lang="x-none" sz="3200" dirty="0" smtClean="0"/>
              <a:t>Играње је најлепша дететова активност, али и најбоља прилика да се помогне детету у усвајању нових појмова.</a:t>
            </a:r>
          </a:p>
          <a:p>
            <a:r>
              <a:rPr lang="x-none" sz="3200" dirty="0" smtClean="0"/>
              <a:t>Кроз игру се најлакше уче сви они појмови који се у овом узрасту очекују: боје, облици, величине...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4000" b="1" i="1" dirty="0" smtClean="0"/>
          </a:p>
          <a:p>
            <a:pPr algn="ctr"/>
            <a:r>
              <a:rPr lang="x-none" sz="4000" b="1" i="1" smtClean="0"/>
              <a:t>ДО </a:t>
            </a:r>
            <a:r>
              <a:rPr lang="x-none" sz="4000" b="1" i="1" dirty="0" smtClean="0"/>
              <a:t>КРАЈА ТРЕЋЕ ГОДИНЕ ОЧЕКУЈЕ СЕ ДА ДЕТЕ РАЗГОВАРА СА ЉУДИМА ИЗ УЖЕГ И ШИРЕГ ОКРУЖЕЊА ГОВОРОМ КОЈИ ЈЕ СКОРО ПОТПУНО РАЗУМЉИВ ЗА СЛУШАОЦА.</a:t>
            </a:r>
            <a:endParaRPr lang="en-US" sz="4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624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0" dirty="0" err="1" smtClean="0"/>
              <a:t>Језик</a:t>
            </a:r>
            <a:r>
              <a:rPr lang="en-US" sz="3600" b="0" dirty="0" smtClean="0"/>
              <a:t> и </a:t>
            </a:r>
            <a:r>
              <a:rPr lang="en-US" sz="3600" b="0" dirty="0" err="1" smtClean="0"/>
              <a:t>говор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се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развијају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кроз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фазе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које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су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међусобно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повезане.Први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дечји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гласовни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производ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при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рођењу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је</a:t>
            </a:r>
            <a:r>
              <a:rPr lang="en-US" sz="3600" b="0" dirty="0" smtClean="0"/>
              <a:t> </a:t>
            </a:r>
            <a:r>
              <a:rPr lang="en-US" sz="3600" dirty="0" err="1" smtClean="0"/>
              <a:t>крик</a:t>
            </a:r>
            <a:r>
              <a:rPr lang="en-US" sz="3600" dirty="0" smtClean="0"/>
              <a:t> – </a:t>
            </a:r>
            <a:r>
              <a:rPr lang="en-US" sz="3600" dirty="0" err="1" smtClean="0"/>
              <a:t>први</a:t>
            </a:r>
            <a:r>
              <a:rPr lang="en-US" sz="3600" dirty="0" smtClean="0"/>
              <a:t> </a:t>
            </a:r>
            <a:r>
              <a:rPr lang="en-US" sz="3600" dirty="0" err="1" smtClean="0"/>
              <a:t>плач</a:t>
            </a:r>
            <a:r>
              <a:rPr lang="en-US" sz="3600" dirty="0" smtClean="0"/>
              <a:t> . </a:t>
            </a:r>
            <a:r>
              <a:rPr lang="en-US" sz="3600" b="0" dirty="0" err="1" smtClean="0"/>
              <a:t>То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је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прва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говорна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манифестација</a:t>
            </a:r>
            <a:r>
              <a:rPr lang="en-US" sz="3600" b="0" dirty="0" smtClean="0"/>
              <a:t>, </a:t>
            </a:r>
            <a:r>
              <a:rPr lang="en-US" sz="3600" b="0" dirty="0" err="1" smtClean="0"/>
              <a:t>прва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фонација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која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је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проузокована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тежњом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да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опстане</a:t>
            </a:r>
            <a:r>
              <a:rPr lang="en-US" sz="3600" b="0" dirty="0" smtClean="0"/>
              <a:t> у </a:t>
            </a:r>
            <a:r>
              <a:rPr lang="en-US" sz="3600" b="0" dirty="0" err="1" smtClean="0"/>
              <a:t>новој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средини</a:t>
            </a:r>
            <a:r>
              <a:rPr lang="en-US" sz="3600" b="0" dirty="0" smtClean="0"/>
              <a:t>.</a:t>
            </a:r>
            <a:endParaRPr lang="en-US" sz="3600" dirty="0"/>
          </a:p>
        </p:txBody>
      </p:sp>
      <p:pic>
        <p:nvPicPr>
          <p:cNvPr id="4" name="Plac bebe zv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685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543800" cy="640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3200" dirty="0" smtClean="0"/>
              <a:t>Пре свега, дете ће користити језик у сврху стицања нових знања, нових вештина, развијања мисаоних процеса.</a:t>
            </a:r>
          </a:p>
          <a:p>
            <a:r>
              <a:rPr lang="x-none" sz="3200" dirty="0" smtClean="0"/>
              <a:t>Вербална комуникација је сада основ грађења социјалних интереакција, интеракција са другим особама и децом.</a:t>
            </a:r>
          </a:p>
          <a:p>
            <a:pPr>
              <a:buNone/>
            </a:pPr>
            <a:endParaRPr lang="x-none" dirty="0" smtClean="0"/>
          </a:p>
        </p:txBody>
      </p:sp>
      <p:pic>
        <p:nvPicPr>
          <p:cNvPr id="4" name="Picture 3" descr="prica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343400"/>
            <a:ext cx="4572000" cy="21272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x-none" sz="3200" dirty="0" smtClean="0"/>
              <a:t>И даље ћемо примећивати како је из дана у дан говор детета све правилнији, језик савршенији, граматички коректнији, семантички зрелији, синтаксички усклађенији, исказ дужи...</a:t>
            </a:r>
          </a:p>
          <a:p>
            <a:r>
              <a:rPr lang="x-none" sz="3200" dirty="0" smtClean="0"/>
              <a:t>Све то долази касније, али предуслов за то је добра основа.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x-none" dirty="0" smtClean="0"/>
              <a:t>Хвала на пажњи</a:t>
            </a:r>
            <a:endParaRPr lang="en-US" dirty="0"/>
          </a:p>
        </p:txBody>
      </p:sp>
      <p:pic>
        <p:nvPicPr>
          <p:cNvPr id="4" name="Bebe efekti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7467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2819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Од</a:t>
            </a:r>
            <a:r>
              <a:rPr lang="en-US" sz="3200" dirty="0" smtClean="0"/>
              <a:t> </a:t>
            </a:r>
            <a:r>
              <a:rPr lang="en-US" sz="3200" dirty="0" err="1" smtClean="0"/>
              <a:t>друге</a:t>
            </a:r>
            <a:r>
              <a:rPr lang="en-US" sz="3200" dirty="0" smtClean="0"/>
              <a:t> </a:t>
            </a:r>
            <a:r>
              <a:rPr lang="en-US" sz="3200" dirty="0" err="1" smtClean="0"/>
              <a:t>половине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првог</a:t>
            </a:r>
            <a:r>
              <a:rPr lang="en-US" sz="3200" dirty="0" smtClean="0"/>
              <a:t> </a:t>
            </a:r>
            <a:r>
              <a:rPr lang="en-US" sz="3200" dirty="0" err="1" smtClean="0"/>
              <a:t>месеца</a:t>
            </a:r>
            <a:r>
              <a:rPr lang="en-US" sz="3200" dirty="0" smtClean="0"/>
              <a:t> </a:t>
            </a:r>
            <a:r>
              <a:rPr lang="en-US" sz="3200" dirty="0" err="1" smtClean="0"/>
              <a:t>живота</a:t>
            </a:r>
            <a:r>
              <a:rPr lang="en-US" sz="3200" dirty="0" smtClean="0"/>
              <a:t> </a:t>
            </a:r>
            <a:r>
              <a:rPr lang="en-US" sz="3200" dirty="0" err="1" smtClean="0"/>
              <a:t>започиње</a:t>
            </a:r>
            <a:r>
              <a:rPr lang="en-US" sz="3200" dirty="0" smtClean="0"/>
              <a:t> </a:t>
            </a:r>
            <a:r>
              <a:rPr lang="en-US" sz="3200" dirty="0" err="1" smtClean="0"/>
              <a:t>фаза</a:t>
            </a:r>
            <a:r>
              <a:rPr lang="en-US" sz="3200" dirty="0" smtClean="0"/>
              <a:t> </a:t>
            </a:r>
            <a:r>
              <a:rPr lang="en-US" sz="3200" dirty="0" err="1" smtClean="0"/>
              <a:t>гукања</a:t>
            </a:r>
            <a:r>
              <a:rPr lang="en-US" sz="3200" dirty="0" smtClean="0"/>
              <a:t>  , </a:t>
            </a:r>
            <a:r>
              <a:rPr lang="en-US" sz="3200" dirty="0" err="1" smtClean="0"/>
              <a:t>која</a:t>
            </a:r>
            <a:r>
              <a:rPr lang="en-US" sz="3200" dirty="0" smtClean="0"/>
              <a:t> 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по</a:t>
            </a:r>
            <a:r>
              <a:rPr lang="en-US" sz="3200" dirty="0" smtClean="0"/>
              <a:t> </a:t>
            </a:r>
            <a:r>
              <a:rPr lang="en-US" sz="3200" dirty="0" err="1" smtClean="0"/>
              <a:t>својој</a:t>
            </a:r>
            <a:r>
              <a:rPr lang="en-US" sz="3200" dirty="0" smtClean="0"/>
              <a:t> </a:t>
            </a:r>
            <a:r>
              <a:rPr lang="en-US" sz="3200" dirty="0" err="1" smtClean="0"/>
              <a:t>структури</a:t>
            </a:r>
            <a:r>
              <a:rPr lang="en-US" sz="3200" dirty="0" smtClean="0"/>
              <a:t> </a:t>
            </a:r>
            <a:r>
              <a:rPr lang="en-US" sz="3200" dirty="0" err="1" smtClean="0"/>
              <a:t>богатија</a:t>
            </a:r>
            <a:r>
              <a:rPr lang="en-US" sz="3200" dirty="0" smtClean="0"/>
              <a:t> </a:t>
            </a:r>
            <a:r>
              <a:rPr lang="en-US" sz="3200" dirty="0" err="1" smtClean="0"/>
              <a:t>тоновима</a:t>
            </a:r>
            <a:r>
              <a:rPr lang="en-US" sz="3200" dirty="0" smtClean="0"/>
              <a:t> и </a:t>
            </a:r>
            <a:r>
              <a:rPr lang="en-US" sz="3200" dirty="0" err="1" smtClean="0"/>
              <a:t>нијансама</a:t>
            </a:r>
            <a:r>
              <a:rPr lang="en-US" sz="3200" dirty="0" smtClean="0"/>
              <a:t> </a:t>
            </a:r>
            <a:r>
              <a:rPr lang="en-US" sz="3200" dirty="0" err="1" smtClean="0"/>
              <a:t>који</a:t>
            </a:r>
            <a:r>
              <a:rPr lang="en-US" sz="3200" dirty="0" smtClean="0"/>
              <a:t> </a:t>
            </a:r>
            <a:r>
              <a:rPr lang="en-US" sz="3200" dirty="0" err="1" smtClean="0"/>
              <a:t>се</a:t>
            </a:r>
            <a:r>
              <a:rPr lang="en-US" sz="3200" dirty="0" smtClean="0"/>
              <a:t> </a:t>
            </a:r>
            <a:r>
              <a:rPr lang="en-US" sz="3200" dirty="0" err="1" smtClean="0"/>
              <a:t>јављају</a:t>
            </a:r>
            <a:r>
              <a:rPr lang="en-US" sz="3200" dirty="0" smtClean="0"/>
              <a:t> у </a:t>
            </a:r>
            <a:r>
              <a:rPr lang="en-US" sz="3200" dirty="0" err="1" smtClean="0"/>
              <a:t>дечјем</a:t>
            </a:r>
            <a:r>
              <a:rPr lang="en-US" sz="3200" dirty="0" smtClean="0"/>
              <a:t> </a:t>
            </a:r>
            <a:r>
              <a:rPr lang="en-US" sz="3200" dirty="0" err="1" smtClean="0"/>
              <a:t>оглашавању</a:t>
            </a:r>
            <a:r>
              <a:rPr lang="x-none" sz="3200" dirty="0" smtClean="0"/>
              <a:t>.</a:t>
            </a:r>
            <a:endParaRPr lang="en-US" sz="3200" dirty="0"/>
          </a:p>
        </p:txBody>
      </p:sp>
      <p:pic>
        <p:nvPicPr>
          <p:cNvPr id="3" name="Picture 2" descr="neverbal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3152775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aphicFrame>
        <p:nvGraphicFramePr>
          <p:cNvPr id="6" name="Chart 5"/>
          <p:cNvGraphicFramePr/>
          <p:nvPr/>
        </p:nvGraphicFramePr>
        <p:xfrm>
          <a:off x="3657600" y="2590800"/>
          <a:ext cx="449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229600" cy="4572963"/>
          </a:xfrm>
        </p:spPr>
        <p:txBody>
          <a:bodyPr>
            <a:noAutofit/>
          </a:bodyPr>
          <a:lstStyle/>
          <a:p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533400"/>
            <a:ext cx="60198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3200" dirty="0" smtClean="0"/>
              <a:t> </a:t>
            </a:r>
            <a:r>
              <a:rPr lang="en-US" sz="3200" dirty="0" smtClean="0"/>
              <a:t>У   </a:t>
            </a:r>
            <a:r>
              <a:rPr lang="en-US" sz="3200" dirty="0" err="1" smtClean="0"/>
              <a:t>почетном</a:t>
            </a:r>
            <a:r>
              <a:rPr lang="en-US" sz="3200" dirty="0" smtClean="0"/>
              <a:t> </a:t>
            </a:r>
            <a:r>
              <a:rPr lang="en-US" sz="3200" dirty="0" err="1" smtClean="0"/>
              <a:t>периоду</a:t>
            </a:r>
            <a:r>
              <a:rPr lang="en-US" sz="3200" dirty="0" smtClean="0"/>
              <a:t> </a:t>
            </a:r>
            <a:r>
              <a:rPr lang="en-US" sz="3200" dirty="0" err="1" smtClean="0"/>
              <a:t>гукања</a:t>
            </a:r>
            <a:r>
              <a:rPr lang="en-US" sz="3200" dirty="0" smtClean="0"/>
              <a:t> </a:t>
            </a:r>
            <a:r>
              <a:rPr lang="en-US" sz="3200" dirty="0" err="1" smtClean="0"/>
              <a:t>јављају</a:t>
            </a:r>
            <a:r>
              <a:rPr lang="en-US" sz="3200" dirty="0" smtClean="0"/>
              <a:t> </a:t>
            </a:r>
            <a:r>
              <a:rPr lang="en-US" sz="3200" dirty="0" err="1" smtClean="0"/>
              <a:t>се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први</a:t>
            </a:r>
            <a:r>
              <a:rPr lang="en-US" sz="3200" dirty="0" smtClean="0"/>
              <a:t> </a:t>
            </a:r>
            <a:r>
              <a:rPr lang="en-US" sz="3200" dirty="0" err="1" smtClean="0"/>
              <a:t>знаци</a:t>
            </a:r>
            <a:r>
              <a:rPr lang="en-US" sz="3200" dirty="0" smtClean="0"/>
              <a:t> </a:t>
            </a:r>
            <a:r>
              <a:rPr lang="en-US" sz="3200" dirty="0" err="1" smtClean="0"/>
              <a:t>будућих</a:t>
            </a:r>
            <a:r>
              <a:rPr lang="en-US" sz="3200" dirty="0" smtClean="0"/>
              <a:t> </a:t>
            </a:r>
            <a:r>
              <a:rPr lang="en-US" sz="3200" dirty="0" err="1" smtClean="0"/>
              <a:t>изговорених</a:t>
            </a:r>
            <a:r>
              <a:rPr lang="en-US" sz="3200" dirty="0" smtClean="0"/>
              <a:t> </a:t>
            </a:r>
            <a:r>
              <a:rPr lang="en-US" sz="3200" dirty="0" err="1" smtClean="0"/>
              <a:t>гласова</a:t>
            </a:r>
            <a:r>
              <a:rPr lang="en-US" sz="3200" dirty="0" smtClean="0"/>
              <a:t> – </a:t>
            </a:r>
            <a:r>
              <a:rPr lang="en-US" sz="3200" dirty="0" err="1" smtClean="0"/>
              <a:t>вокали</a:t>
            </a:r>
            <a:r>
              <a:rPr lang="en-US" sz="3200" dirty="0" smtClean="0"/>
              <a:t> (</a:t>
            </a:r>
            <a:r>
              <a:rPr lang="en-US" sz="3200" dirty="0" err="1" smtClean="0"/>
              <a:t>а,е,у</a:t>
            </a:r>
            <a:r>
              <a:rPr lang="en-US" sz="3200" dirty="0" smtClean="0"/>
              <a:t>),  а у </a:t>
            </a:r>
            <a:r>
              <a:rPr lang="en-US" sz="3200" dirty="0" err="1" smtClean="0"/>
              <a:t>другом</a:t>
            </a:r>
            <a:r>
              <a:rPr lang="en-US" sz="3200" dirty="0" smtClean="0"/>
              <a:t> </a:t>
            </a:r>
            <a:r>
              <a:rPr lang="en-US" sz="3200" dirty="0" err="1" smtClean="0"/>
              <a:t>периоду</a:t>
            </a:r>
            <a:r>
              <a:rPr lang="en-US" sz="3200" dirty="0" smtClean="0"/>
              <a:t>  </a:t>
            </a:r>
            <a:r>
              <a:rPr lang="en-US" sz="3200" dirty="0" err="1" smtClean="0"/>
              <a:t>гласов</a:t>
            </a:r>
            <a:r>
              <a:rPr lang="sr-Cyrl-CS" sz="3200" dirty="0" smtClean="0"/>
              <a:t>и</a:t>
            </a:r>
            <a:r>
              <a:rPr lang="en-US" sz="3200" dirty="0" smtClean="0"/>
              <a:t> </a:t>
            </a:r>
            <a:r>
              <a:rPr lang="en-US" sz="3200" dirty="0" err="1" smtClean="0"/>
              <a:t>из</a:t>
            </a:r>
            <a:r>
              <a:rPr lang="en-US" sz="3200" dirty="0" smtClean="0"/>
              <a:t> </a:t>
            </a:r>
            <a:r>
              <a:rPr lang="en-US" sz="3200" dirty="0" err="1" smtClean="0"/>
              <a:t>групе</a:t>
            </a:r>
            <a:r>
              <a:rPr lang="en-US" sz="3200" dirty="0" smtClean="0"/>
              <a:t> </a:t>
            </a:r>
            <a:r>
              <a:rPr lang="en-US" sz="3200" dirty="0" err="1" smtClean="0"/>
              <a:t>назала</a:t>
            </a:r>
            <a:r>
              <a:rPr lang="en-US" sz="3200" dirty="0" smtClean="0"/>
              <a:t>(</a:t>
            </a:r>
            <a:r>
              <a:rPr lang="en-US" sz="3200" dirty="0" err="1" smtClean="0"/>
              <a:t>м,н</a:t>
            </a:r>
            <a:r>
              <a:rPr lang="en-US" sz="3200" dirty="0" smtClean="0"/>
              <a:t>),а </a:t>
            </a:r>
            <a:r>
              <a:rPr lang="en-US" sz="3200" dirty="0" err="1" smtClean="0"/>
              <a:t>касније</a:t>
            </a:r>
            <a:r>
              <a:rPr lang="en-US" sz="3200" dirty="0" smtClean="0"/>
              <a:t> и </a:t>
            </a:r>
            <a:r>
              <a:rPr lang="en-US" sz="3200" dirty="0" err="1" smtClean="0"/>
              <a:t>гласови</a:t>
            </a:r>
            <a:r>
              <a:rPr lang="en-US" sz="3200" dirty="0" smtClean="0"/>
              <a:t> </a:t>
            </a:r>
            <a:r>
              <a:rPr lang="en-US" sz="3200" dirty="0" err="1" smtClean="0"/>
              <a:t>из</a:t>
            </a:r>
            <a:r>
              <a:rPr lang="en-US" sz="3200" dirty="0" smtClean="0"/>
              <a:t> </a:t>
            </a:r>
            <a:r>
              <a:rPr lang="en-US" sz="3200" dirty="0" err="1" smtClean="0"/>
              <a:t>групе</a:t>
            </a:r>
            <a:r>
              <a:rPr lang="en-US" sz="3200" dirty="0" smtClean="0"/>
              <a:t> </a:t>
            </a:r>
            <a:r>
              <a:rPr lang="en-US" sz="3200" dirty="0" err="1" smtClean="0"/>
              <a:t>плозива</a:t>
            </a:r>
            <a:r>
              <a:rPr lang="en-US" sz="3200" dirty="0" smtClean="0"/>
              <a:t> (</a:t>
            </a:r>
            <a:r>
              <a:rPr lang="en-US" sz="3200" dirty="0" err="1" smtClean="0"/>
              <a:t>г,б,д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5" name="Vertical Scroll 4"/>
          <p:cNvSpPr/>
          <p:nvPr/>
        </p:nvSpPr>
        <p:spPr>
          <a:xfrm>
            <a:off x="533400" y="228600"/>
            <a:ext cx="1676400" cy="289560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А А А А</a:t>
            </a:r>
          </a:p>
          <a:p>
            <a:pPr algn="ctr"/>
            <a:endParaRPr lang="x-none" dirty="0" smtClean="0">
              <a:solidFill>
                <a:schemeClr val="tx1"/>
              </a:solidFill>
            </a:endParaRPr>
          </a:p>
          <a:p>
            <a:pPr algn="ctr"/>
            <a:r>
              <a:rPr lang="x-none" dirty="0" smtClean="0">
                <a:solidFill>
                  <a:schemeClr val="tx1"/>
                </a:solidFill>
              </a:rPr>
              <a:t>Е Е Е Е</a:t>
            </a:r>
          </a:p>
          <a:p>
            <a:pPr algn="ctr"/>
            <a:endParaRPr lang="x-none" dirty="0" smtClean="0">
              <a:solidFill>
                <a:schemeClr val="tx1"/>
              </a:solidFill>
            </a:endParaRPr>
          </a:p>
          <a:p>
            <a:pPr algn="ctr"/>
            <a:r>
              <a:rPr lang="x-none" dirty="0" smtClean="0">
                <a:solidFill>
                  <a:schemeClr val="tx1"/>
                </a:solidFill>
              </a:rPr>
              <a:t>У У У У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4800600"/>
            <a:ext cx="2362200" cy="1676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М М М М М</a:t>
            </a:r>
          </a:p>
          <a:p>
            <a:pPr algn="ctr"/>
            <a:endParaRPr lang="x-none" dirty="0" smtClean="0">
              <a:solidFill>
                <a:schemeClr val="tx1"/>
              </a:solidFill>
            </a:endParaRPr>
          </a:p>
          <a:p>
            <a:pPr algn="ctr"/>
            <a:r>
              <a:rPr lang="x-none" dirty="0" smtClean="0">
                <a:solidFill>
                  <a:schemeClr val="tx1"/>
                </a:solidFill>
              </a:rPr>
              <a:t>Н Н Н Н 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20386344">
            <a:off x="6007409" y="3625202"/>
            <a:ext cx="2508504" cy="2758292"/>
          </a:xfrm>
          <a:prstGeom prst="triangle">
            <a:avLst>
              <a:gd name="adj" fmla="val 37127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</a:rPr>
              <a:t>Г Г Г Г Г </a:t>
            </a:r>
          </a:p>
          <a:p>
            <a:pPr algn="ctr"/>
            <a:r>
              <a:rPr lang="x-none" dirty="0" smtClean="0">
                <a:solidFill>
                  <a:schemeClr val="tx1"/>
                </a:solidFill>
              </a:rPr>
              <a:t>Б Б Б Б Б</a:t>
            </a:r>
          </a:p>
          <a:p>
            <a:pPr algn="ctr"/>
            <a:r>
              <a:rPr lang="x-none" dirty="0" smtClean="0">
                <a:solidFill>
                  <a:schemeClr val="tx1"/>
                </a:solidFill>
              </a:rPr>
              <a:t>Д Д Д Д Д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248400" cy="4648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en-US" sz="3200" dirty="0" err="1" smtClean="0"/>
              <a:t>Фазе</a:t>
            </a:r>
            <a:r>
              <a:rPr lang="en-US" sz="3200" dirty="0" smtClean="0"/>
              <a:t> </a:t>
            </a:r>
            <a:r>
              <a:rPr lang="en-US" sz="3200" dirty="0" err="1" smtClean="0"/>
              <a:t>гукања</a:t>
            </a:r>
            <a:r>
              <a:rPr lang="en-US" sz="3200" dirty="0" smtClean="0"/>
              <a:t> и </a:t>
            </a:r>
            <a:r>
              <a:rPr lang="en-US" sz="3200" dirty="0" err="1" smtClean="0"/>
              <a:t>брбљања</a:t>
            </a:r>
            <a:r>
              <a:rPr lang="en-US" sz="3200" dirty="0" smtClean="0"/>
              <a:t> </a:t>
            </a:r>
            <a:r>
              <a:rPr lang="en-US" sz="3200" dirty="0" err="1" smtClean="0"/>
              <a:t>се</a:t>
            </a:r>
            <a:r>
              <a:rPr lang="en-US" sz="3200" dirty="0" smtClean="0"/>
              <a:t> </a:t>
            </a:r>
            <a:r>
              <a:rPr lang="en-US" sz="3200" dirty="0" err="1" smtClean="0"/>
              <a:t>међусобно</a:t>
            </a:r>
            <a:r>
              <a:rPr lang="en-US" sz="3200" dirty="0" smtClean="0"/>
              <a:t> </a:t>
            </a:r>
            <a:r>
              <a:rPr lang="en-US" sz="3200" dirty="0" err="1" smtClean="0"/>
              <a:t>преплићу</a:t>
            </a:r>
            <a:r>
              <a:rPr lang="en-US" sz="3200" dirty="0" smtClean="0"/>
              <a:t>.  </a:t>
            </a:r>
            <a:r>
              <a:rPr lang="en-US" sz="3200" dirty="0" err="1" smtClean="0"/>
              <a:t>Разлика</a:t>
            </a:r>
            <a:r>
              <a:rPr lang="en-US" sz="3200" dirty="0" smtClean="0"/>
              <a:t> </a:t>
            </a:r>
            <a:r>
              <a:rPr lang="en-US" sz="3200" dirty="0" err="1" smtClean="0"/>
              <a:t>између</a:t>
            </a:r>
            <a:r>
              <a:rPr lang="en-US" sz="3200" dirty="0" smtClean="0"/>
              <a:t> </a:t>
            </a:r>
            <a:r>
              <a:rPr lang="en-US" sz="3200" dirty="0" err="1" smtClean="0"/>
              <a:t>гукања</a:t>
            </a:r>
            <a:r>
              <a:rPr lang="en-US" sz="3200" dirty="0" smtClean="0"/>
              <a:t> и </a:t>
            </a:r>
            <a:r>
              <a:rPr lang="en-US" sz="3200" dirty="0" err="1" smtClean="0"/>
              <a:t>брбљања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у </a:t>
            </a:r>
            <a:r>
              <a:rPr lang="en-US" sz="3200" dirty="0" err="1" smtClean="0"/>
              <a:t>томе</a:t>
            </a:r>
            <a:r>
              <a:rPr lang="en-US" sz="3200" dirty="0" smtClean="0"/>
              <a:t> </a:t>
            </a:r>
            <a:r>
              <a:rPr lang="en-US" sz="3200" dirty="0" err="1" smtClean="0"/>
              <a:t>што</a:t>
            </a:r>
            <a:r>
              <a:rPr lang="en-US" sz="3200" dirty="0" smtClean="0"/>
              <a:t> </a:t>
            </a:r>
            <a:r>
              <a:rPr lang="en-US" sz="3200" dirty="0" err="1" smtClean="0"/>
              <a:t>су</a:t>
            </a:r>
            <a:r>
              <a:rPr lang="en-US" sz="3200" dirty="0" smtClean="0"/>
              <a:t> </a:t>
            </a:r>
            <a:r>
              <a:rPr lang="en-US" sz="3200" dirty="0" err="1" smtClean="0"/>
              <a:t>плач</a:t>
            </a:r>
            <a:r>
              <a:rPr lang="en-US" sz="3200" dirty="0" smtClean="0"/>
              <a:t> и </a:t>
            </a:r>
            <a:r>
              <a:rPr lang="en-US" sz="3200" dirty="0" err="1" smtClean="0"/>
              <a:t>гукање</a:t>
            </a:r>
            <a:r>
              <a:rPr lang="en-US" sz="3200" dirty="0" smtClean="0"/>
              <a:t> </a:t>
            </a:r>
            <a:r>
              <a:rPr lang="en-US" sz="3200" dirty="0" err="1" smtClean="0"/>
              <a:t>имали</a:t>
            </a:r>
            <a:r>
              <a:rPr lang="en-US" sz="3200" dirty="0" smtClean="0"/>
              <a:t> </a:t>
            </a:r>
            <a:r>
              <a:rPr lang="en-US" sz="3200" dirty="0" err="1" smtClean="0"/>
              <a:t>за</a:t>
            </a:r>
            <a:r>
              <a:rPr lang="en-US" sz="3200" dirty="0" smtClean="0"/>
              <a:t> </a:t>
            </a:r>
            <a:r>
              <a:rPr lang="en-US" sz="3200" dirty="0" err="1" smtClean="0"/>
              <a:t>основу</a:t>
            </a:r>
            <a:r>
              <a:rPr lang="en-US" sz="3200" dirty="0" smtClean="0"/>
              <a:t> </a:t>
            </a:r>
            <a:r>
              <a:rPr lang="en-US" sz="3200" dirty="0" err="1" smtClean="0"/>
              <a:t>физиолошку</a:t>
            </a:r>
            <a:r>
              <a:rPr lang="en-US" sz="3200" dirty="0" smtClean="0"/>
              <a:t> </a:t>
            </a:r>
            <a:r>
              <a:rPr lang="en-US" sz="3200" dirty="0" err="1" smtClean="0"/>
              <a:t>подлогу</a:t>
            </a:r>
            <a:r>
              <a:rPr lang="en-US" sz="3200" dirty="0" smtClean="0"/>
              <a:t> - </a:t>
            </a:r>
            <a:r>
              <a:rPr lang="en-US" sz="3200" dirty="0" err="1" smtClean="0"/>
              <a:t>пријатност</a:t>
            </a:r>
            <a:r>
              <a:rPr lang="en-US" sz="3200" dirty="0" smtClean="0"/>
              <a:t> и </a:t>
            </a:r>
            <a:r>
              <a:rPr lang="en-US" sz="3200" dirty="0" err="1" smtClean="0"/>
              <a:t>непријатност</a:t>
            </a:r>
            <a:r>
              <a:rPr lang="en-US" sz="3200" dirty="0" smtClean="0"/>
              <a:t> , а </a:t>
            </a:r>
            <a:r>
              <a:rPr lang="en-US" sz="3200" dirty="0" err="1" smtClean="0"/>
              <a:t>брбљање</a:t>
            </a:r>
            <a:r>
              <a:rPr lang="en-US" sz="3200" dirty="0" smtClean="0"/>
              <a:t> </a:t>
            </a:r>
            <a:r>
              <a:rPr lang="en-US" sz="3200" dirty="0" err="1" smtClean="0"/>
              <a:t>друштвену</a:t>
            </a:r>
            <a:r>
              <a:rPr lang="en-US" sz="3200" dirty="0" smtClean="0"/>
              <a:t> </a:t>
            </a:r>
            <a:r>
              <a:rPr lang="en-US" sz="3200" dirty="0" err="1" smtClean="0"/>
              <a:t>подлогу</a:t>
            </a:r>
            <a:r>
              <a:rPr lang="en-US" sz="3200" dirty="0" smtClean="0"/>
              <a:t>,  </a:t>
            </a:r>
            <a:r>
              <a:rPr lang="en-US" sz="3200" dirty="0" err="1" smtClean="0"/>
              <a:t>комуникацију</a:t>
            </a:r>
            <a:r>
              <a:rPr lang="en-US" sz="3200" dirty="0" smtClean="0"/>
              <a:t> 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400"/>
            <a:ext cx="69342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rijatni glaso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3124200" cy="1714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" name="Picture 4" descr="prijatni glaso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"/>
            <a:ext cx="3124200" cy="17145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2.22222E-6 L -0.62917 -0.00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04800"/>
            <a:ext cx="6781800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x-none" sz="3200" dirty="0" smtClean="0">
              <a:solidFill>
                <a:schemeClr val="tx1"/>
              </a:solidFill>
            </a:endParaRPr>
          </a:p>
          <a:p>
            <a:r>
              <a:rPr lang="x-none" sz="2400" smtClean="0">
                <a:solidFill>
                  <a:schemeClr val="tx1"/>
                </a:solidFill>
              </a:rPr>
              <a:t>С </a:t>
            </a:r>
            <a:r>
              <a:rPr lang="x-none" sz="2400" dirty="0" smtClean="0">
                <a:solidFill>
                  <a:schemeClr val="tx1"/>
                </a:solidFill>
              </a:rPr>
              <a:t>обзиром да започиње развој аудитивно-фонаторне спреге, тј.слушног запажања и гласовног реаговања, беба уочава везу између сопственог гласа </a:t>
            </a:r>
            <a:r>
              <a:rPr lang="x-none" sz="2400" smtClean="0">
                <a:solidFill>
                  <a:schemeClr val="tx1"/>
                </a:solidFill>
              </a:rPr>
              <a:t>и слуха</a:t>
            </a:r>
            <a:r>
              <a:rPr lang="x-none" sz="2400" dirty="0" smtClean="0">
                <a:solidFill>
                  <a:schemeClr val="tx1"/>
                </a:solidFill>
              </a:rPr>
              <a:t>, повезујући слушне стимулусе из околине са сопственим, недефинисаним покушајима продуковања гласова.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p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038600"/>
            <a:ext cx="6477000" cy="2590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1214</TotalTime>
  <Words>2250</Words>
  <Application>Microsoft Office PowerPoint</Application>
  <PresentationFormat>On-screen Show (4:3)</PresentationFormat>
  <Paragraphs>212</Paragraphs>
  <Slides>52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Oriel</vt:lpstr>
      <vt:lpstr>Flow</vt:lpstr>
      <vt:lpstr>Развој комуникативних способности код деце јасленог узраста</vt:lpstr>
      <vt:lpstr>Шта су то комникацијске способности?</vt:lpstr>
      <vt:lpstr>Slide 3</vt:lpstr>
      <vt:lpstr>Slide 4</vt:lpstr>
      <vt:lpstr>Језик и говор се развијају кроз фазе које су међусобно повезане.Први дечји гласовни производ при рођењу је крик – први плач . То је прва говорна манифестација, прва фонација која је проузокована тежњом да опстане у новој средини.</vt:lpstr>
      <vt:lpstr>Од друге половине првог месеца живота започиње фаза гукања  , која  је по својој структури богатија тоновима и нијансама који се јављају у дечјем оглашавању.</vt:lpstr>
      <vt:lpstr>     </vt:lpstr>
      <vt:lpstr>  Фазе гукања и брбљања се међусобно преплићу.  Разлика између гукања и брбљања је у томе што су плач и гукање имали за основу физиолошку подлогу - пријатност и непријатност , а брбљање друштвену подлогу,  комуникацију .</vt:lpstr>
      <vt:lpstr>Slide 9</vt:lpstr>
      <vt:lpstr>Slide 10</vt:lpstr>
      <vt:lpstr> Развој комуникативних способности детета од рођења до трећег месеца</vt:lpstr>
      <vt:lpstr>Slide 12</vt:lpstr>
      <vt:lpstr>  Развој комуникативних способности детета од трећег до шестог месеца</vt:lpstr>
      <vt:lpstr>Slide 14</vt:lpstr>
      <vt:lpstr> Развој комуникативних способности детета од шестог до деветог месеца</vt:lpstr>
      <vt:lpstr> </vt:lpstr>
      <vt:lpstr> Развој комуникативних способности детета од деветог до дванаестог месеца</vt:lpstr>
      <vt:lpstr>Slide 18</vt:lpstr>
      <vt:lpstr>Развој комуникативних способности детета од дванаестог до осамнаестог месеца</vt:lpstr>
      <vt:lpstr>Slide 20</vt:lpstr>
      <vt:lpstr>Развој комуникативних способности детета од осамнаестог до двадесет четвртог месеца</vt:lpstr>
      <vt:lpstr>ДАЈ ЛОПТУ!!!!</vt:lpstr>
      <vt:lpstr>Очекивање прве речи</vt:lpstr>
      <vt:lpstr>Slide 24</vt:lpstr>
      <vt:lpstr>Slide 25</vt:lpstr>
      <vt:lpstr>Slide 26</vt:lpstr>
      <vt:lpstr>Slide 27</vt:lpstr>
      <vt:lpstr>ПРВА РЕЧ</vt:lpstr>
      <vt:lpstr>Slide 29</vt:lpstr>
      <vt:lpstr>Slide 30</vt:lpstr>
      <vt:lpstr>Slide 31</vt:lpstr>
      <vt:lpstr>Slide 32</vt:lpstr>
      <vt:lpstr>Slide 33</vt:lpstr>
      <vt:lpstr>Slide 34</vt:lpstr>
      <vt:lpstr> </vt:lpstr>
      <vt:lpstr>Slide 36</vt:lpstr>
      <vt:lpstr>ПЕРИОД  ЈЕДНЕ РЕЧИ</vt:lpstr>
      <vt:lpstr>Slide 38</vt:lpstr>
      <vt:lpstr>Slide 39</vt:lpstr>
      <vt:lpstr>Ви сте ти који подстичете дете на говорни развој!</vt:lpstr>
      <vt:lpstr>Slide 41</vt:lpstr>
      <vt:lpstr>СКРАЋИВАЊЕ РЕЧИ</vt:lpstr>
      <vt:lpstr>Slide 43</vt:lpstr>
      <vt:lpstr>ПЕРИОД ПРВЕ РЕЧЕНИЦЕ</vt:lpstr>
      <vt:lpstr>Особине говора прилагођеног детету</vt:lpstr>
      <vt:lpstr>Slide 46</vt:lpstr>
      <vt:lpstr>Slide 47</vt:lpstr>
      <vt:lpstr>Игре и говорно-језички развој</vt:lpstr>
      <vt:lpstr>Slide 49</vt:lpstr>
      <vt:lpstr>Slide 50</vt:lpstr>
      <vt:lpstr>Slide 51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 су то комникацијске способности?</dc:title>
  <dc:creator>Mira</dc:creator>
  <cp:lastModifiedBy>PU Vracar</cp:lastModifiedBy>
  <cp:revision>106</cp:revision>
  <dcterms:created xsi:type="dcterms:W3CDTF">2015-09-15T19:20:24Z</dcterms:created>
  <dcterms:modified xsi:type="dcterms:W3CDTF">2020-03-10T14:30:39Z</dcterms:modified>
</cp:coreProperties>
</file>